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2"/>
  </p:notesMasterIdLst>
  <p:sldIdLst>
    <p:sldId id="284" r:id="rId2"/>
    <p:sldId id="309" r:id="rId3"/>
    <p:sldId id="279" r:id="rId4"/>
    <p:sldId id="303" r:id="rId5"/>
    <p:sldId id="281" r:id="rId6"/>
    <p:sldId id="276" r:id="rId7"/>
    <p:sldId id="256" r:id="rId8"/>
    <p:sldId id="257" r:id="rId9"/>
    <p:sldId id="258" r:id="rId10"/>
    <p:sldId id="260" r:id="rId11"/>
    <p:sldId id="261" r:id="rId12"/>
    <p:sldId id="263" r:id="rId13"/>
    <p:sldId id="264" r:id="rId14"/>
    <p:sldId id="280" r:id="rId15"/>
    <p:sldId id="265" r:id="rId16"/>
    <p:sldId id="308" r:id="rId17"/>
    <p:sldId id="282" r:id="rId18"/>
    <p:sldId id="277" r:id="rId19"/>
    <p:sldId id="278" r:id="rId20"/>
    <p:sldId id="266" r:id="rId21"/>
    <p:sldId id="283" r:id="rId22"/>
    <p:sldId id="285" r:id="rId23"/>
    <p:sldId id="286" r:id="rId24"/>
    <p:sldId id="287" r:id="rId25"/>
    <p:sldId id="288" r:id="rId26"/>
    <p:sldId id="290" r:id="rId27"/>
    <p:sldId id="289" r:id="rId28"/>
    <p:sldId id="292" r:id="rId29"/>
    <p:sldId id="293" r:id="rId30"/>
    <p:sldId id="299" r:id="rId31"/>
    <p:sldId id="310" r:id="rId32"/>
    <p:sldId id="311" r:id="rId33"/>
    <p:sldId id="291" r:id="rId34"/>
    <p:sldId id="297" r:id="rId35"/>
    <p:sldId id="300" r:id="rId36"/>
    <p:sldId id="301" r:id="rId37"/>
    <p:sldId id="302" r:id="rId38"/>
    <p:sldId id="298" r:id="rId39"/>
    <p:sldId id="304" r:id="rId40"/>
    <p:sldId id="307" r:id="rId41"/>
  </p:sldIdLst>
  <p:sldSz cx="12192000" cy="6858000"/>
  <p:notesSz cx="6858000" cy="9144000"/>
  <p:defaultTextStyle>
    <a:defPPr>
      <a:defRPr lang="en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nledning" id="{A721C464-48F3-3F4C-BC58-3F4F67F87C92}">
          <p14:sldIdLst>
            <p14:sldId id="284"/>
            <p14:sldId id="309"/>
            <p14:sldId id="279"/>
            <p14:sldId id="303"/>
          </p14:sldIdLst>
        </p14:section>
        <p14:section name="Web server" id="{5A7A4BE2-004D-8348-901B-CEA45882AE01}">
          <p14:sldIdLst>
            <p14:sldId id="281"/>
            <p14:sldId id="276"/>
            <p14:sldId id="256"/>
          </p14:sldIdLst>
        </p14:section>
        <p14:section name="Http" id="{B2ABDFF4-F74F-D840-B2EC-9562DDAF5477}">
          <p14:sldIdLst>
            <p14:sldId id="257"/>
            <p14:sldId id="258"/>
            <p14:sldId id="260"/>
            <p14:sldId id="261"/>
            <p14:sldId id="263"/>
            <p14:sldId id="264"/>
            <p14:sldId id="280"/>
            <p14:sldId id="265"/>
            <p14:sldId id="308"/>
            <p14:sldId id="282"/>
          </p14:sldIdLst>
        </p14:section>
        <p14:section name="Network" id="{DBB4760B-2B13-E849-A562-C202457B3C43}">
          <p14:sldIdLst>
            <p14:sldId id="277"/>
            <p14:sldId id="278"/>
            <p14:sldId id="266"/>
            <p14:sldId id="283"/>
            <p14:sldId id="285"/>
          </p14:sldIdLst>
        </p14:section>
        <p14:section name="Arkitektur" id="{59947259-A6D6-0B41-9E36-AF30EA7EEE76}">
          <p14:sldIdLst>
            <p14:sldId id="286"/>
            <p14:sldId id="287"/>
            <p14:sldId id="288"/>
            <p14:sldId id="290"/>
            <p14:sldId id="289"/>
            <p14:sldId id="292"/>
            <p14:sldId id="293"/>
            <p14:sldId id="299"/>
            <p14:sldId id="310"/>
            <p14:sldId id="311"/>
            <p14:sldId id="291"/>
            <p14:sldId id="297"/>
            <p14:sldId id="300"/>
            <p14:sldId id="301"/>
            <p14:sldId id="302"/>
            <p14:sldId id="298"/>
            <p14:sldId id="304"/>
            <p14:sldId id="30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484"/>
    <p:restoredTop sz="86431"/>
  </p:normalViewPr>
  <p:slideViewPr>
    <p:cSldViewPr snapToGrid="0">
      <p:cViewPr varScale="1">
        <p:scale>
          <a:sx n="132" d="100"/>
          <a:sy n="132" d="100"/>
        </p:scale>
        <p:origin x="776" y="184"/>
      </p:cViewPr>
      <p:guideLst/>
    </p:cSldViewPr>
  </p:slideViewPr>
  <p:outlineViewPr>
    <p:cViewPr>
      <p:scale>
        <a:sx n="33" d="100"/>
        <a:sy n="33" d="100"/>
      </p:scale>
      <p:origin x="0" y="-13992"/>
    </p:cViewPr>
  </p:outlineViewPr>
  <p:notesTextViewPr>
    <p:cViewPr>
      <p:scale>
        <a:sx n="120" d="100"/>
        <a:sy n="120" d="100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DAAA768-C1E0-2648-BC11-05C35D15DB65}" type="doc">
      <dgm:prSet loTypeId="urn:microsoft.com/office/officeart/2005/8/layout/vList2" loCatId="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GB"/>
        </a:p>
      </dgm:t>
    </dgm:pt>
    <dgm:pt modelId="{3E6F3484-DB0F-4A47-88BC-1A743928614B}">
      <dgm:prSet phldrT="[Text]"/>
      <dgm:spPr/>
      <dgm:t>
        <a:bodyPr/>
        <a:lstStyle/>
        <a:p>
          <a:r>
            <a:rPr lang="en-GB"/>
            <a:t>Application</a:t>
          </a:r>
        </a:p>
      </dgm:t>
    </dgm:pt>
    <dgm:pt modelId="{5D8B425A-E8F9-154B-A59C-D726A10F2CD0}" type="parTrans" cxnId="{AE61037A-48B3-CF42-BA3C-AD353F6AEC7B}">
      <dgm:prSet/>
      <dgm:spPr/>
      <dgm:t>
        <a:bodyPr/>
        <a:lstStyle/>
        <a:p>
          <a:endParaRPr lang="en-GB"/>
        </a:p>
      </dgm:t>
    </dgm:pt>
    <dgm:pt modelId="{6895B0AE-ECCB-6C4C-A77F-1D931436C17A}" type="sibTrans" cxnId="{AE61037A-48B3-CF42-BA3C-AD353F6AEC7B}">
      <dgm:prSet/>
      <dgm:spPr/>
      <dgm:t>
        <a:bodyPr/>
        <a:lstStyle/>
        <a:p>
          <a:endParaRPr lang="en-GB"/>
        </a:p>
      </dgm:t>
    </dgm:pt>
    <dgm:pt modelId="{C55099C1-0E81-E441-8005-B5EE416E248D}">
      <dgm:prSet phldrT="[Text]"/>
      <dgm:spPr/>
      <dgm:t>
        <a:bodyPr/>
        <a:lstStyle/>
        <a:p>
          <a:r>
            <a:rPr lang="en-GB"/>
            <a:t>Presentation</a:t>
          </a:r>
        </a:p>
      </dgm:t>
    </dgm:pt>
    <dgm:pt modelId="{FF4FAD80-031F-9645-8689-B5E377F211BD}" type="parTrans" cxnId="{228CF64A-07CA-AB4B-BECF-48E3FF3D6B47}">
      <dgm:prSet/>
      <dgm:spPr/>
      <dgm:t>
        <a:bodyPr/>
        <a:lstStyle/>
        <a:p>
          <a:endParaRPr lang="en-GB"/>
        </a:p>
      </dgm:t>
    </dgm:pt>
    <dgm:pt modelId="{7909B8EB-75F7-2244-AEFC-3A43CEF65C90}" type="sibTrans" cxnId="{228CF64A-07CA-AB4B-BECF-48E3FF3D6B47}">
      <dgm:prSet/>
      <dgm:spPr/>
      <dgm:t>
        <a:bodyPr/>
        <a:lstStyle/>
        <a:p>
          <a:endParaRPr lang="en-GB"/>
        </a:p>
      </dgm:t>
    </dgm:pt>
    <dgm:pt modelId="{7409D47D-2407-3849-AEDB-7ECE4ED35964}">
      <dgm:prSet phldrT="[Text]"/>
      <dgm:spPr/>
      <dgm:t>
        <a:bodyPr/>
        <a:lstStyle/>
        <a:p>
          <a:r>
            <a:rPr lang="en-GB"/>
            <a:t>Session</a:t>
          </a:r>
        </a:p>
      </dgm:t>
    </dgm:pt>
    <dgm:pt modelId="{DAD88D34-3158-0946-B8EC-29DD2C29A6F6}" type="parTrans" cxnId="{EBB2BF15-FE4C-2649-A15C-0DF3F8259611}">
      <dgm:prSet/>
      <dgm:spPr/>
      <dgm:t>
        <a:bodyPr/>
        <a:lstStyle/>
        <a:p>
          <a:endParaRPr lang="en-GB"/>
        </a:p>
      </dgm:t>
    </dgm:pt>
    <dgm:pt modelId="{FB6E33E3-5673-7646-8949-292498BA4D32}" type="sibTrans" cxnId="{EBB2BF15-FE4C-2649-A15C-0DF3F8259611}">
      <dgm:prSet/>
      <dgm:spPr/>
      <dgm:t>
        <a:bodyPr/>
        <a:lstStyle/>
        <a:p>
          <a:endParaRPr lang="en-GB"/>
        </a:p>
      </dgm:t>
    </dgm:pt>
    <dgm:pt modelId="{8FBE2954-98EA-7C4B-AC2C-33D2B39FF150}">
      <dgm:prSet phldrT="[Text]"/>
      <dgm:spPr/>
      <dgm:t>
        <a:bodyPr/>
        <a:lstStyle/>
        <a:p>
          <a:r>
            <a:rPr lang="en-GB"/>
            <a:t>Transport</a:t>
          </a:r>
        </a:p>
      </dgm:t>
    </dgm:pt>
    <dgm:pt modelId="{5A951DA1-FB16-5548-AD66-C2C394C87790}" type="parTrans" cxnId="{EC823C7C-3A70-DD43-9B85-7F293B393536}">
      <dgm:prSet/>
      <dgm:spPr/>
      <dgm:t>
        <a:bodyPr/>
        <a:lstStyle/>
        <a:p>
          <a:endParaRPr lang="en-GB"/>
        </a:p>
      </dgm:t>
    </dgm:pt>
    <dgm:pt modelId="{C080998E-FBF3-F446-8D63-8F128C51B522}" type="sibTrans" cxnId="{EC823C7C-3A70-DD43-9B85-7F293B393536}">
      <dgm:prSet/>
      <dgm:spPr/>
      <dgm:t>
        <a:bodyPr/>
        <a:lstStyle/>
        <a:p>
          <a:endParaRPr lang="en-GB"/>
        </a:p>
      </dgm:t>
    </dgm:pt>
    <dgm:pt modelId="{6BFC3787-AF83-4C43-939C-89C74C782690}">
      <dgm:prSet phldrT="[Text]"/>
      <dgm:spPr/>
      <dgm:t>
        <a:bodyPr/>
        <a:lstStyle/>
        <a:p>
          <a:r>
            <a:rPr lang="en-GB"/>
            <a:t>Network</a:t>
          </a:r>
        </a:p>
      </dgm:t>
    </dgm:pt>
    <dgm:pt modelId="{BE14154B-FC0B-814D-AF8A-3FA699B26FD4}" type="parTrans" cxnId="{0C74851B-1652-F242-9253-F5F569D51B42}">
      <dgm:prSet/>
      <dgm:spPr/>
      <dgm:t>
        <a:bodyPr/>
        <a:lstStyle/>
        <a:p>
          <a:endParaRPr lang="en-GB"/>
        </a:p>
      </dgm:t>
    </dgm:pt>
    <dgm:pt modelId="{885A4707-8AE1-E148-8933-145425B5AC1B}" type="sibTrans" cxnId="{0C74851B-1652-F242-9253-F5F569D51B42}">
      <dgm:prSet/>
      <dgm:spPr/>
      <dgm:t>
        <a:bodyPr/>
        <a:lstStyle/>
        <a:p>
          <a:endParaRPr lang="en-GB"/>
        </a:p>
      </dgm:t>
    </dgm:pt>
    <dgm:pt modelId="{EA2E7055-392B-2F41-A716-7C005DAC70A8}">
      <dgm:prSet phldrT="[Text]"/>
      <dgm:spPr/>
      <dgm:t>
        <a:bodyPr/>
        <a:lstStyle/>
        <a:p>
          <a:r>
            <a:rPr lang="en-GB"/>
            <a:t>Data link</a:t>
          </a:r>
        </a:p>
      </dgm:t>
    </dgm:pt>
    <dgm:pt modelId="{679F6C3D-08BB-C547-959B-BB4934986143}" type="parTrans" cxnId="{AB28B287-9EA1-9943-BF0E-B9ED813584C6}">
      <dgm:prSet/>
      <dgm:spPr/>
      <dgm:t>
        <a:bodyPr/>
        <a:lstStyle/>
        <a:p>
          <a:endParaRPr lang="en-GB"/>
        </a:p>
      </dgm:t>
    </dgm:pt>
    <dgm:pt modelId="{A45A9DB9-A421-5C46-BFF7-B5828D9B4C0D}" type="sibTrans" cxnId="{AB28B287-9EA1-9943-BF0E-B9ED813584C6}">
      <dgm:prSet/>
      <dgm:spPr/>
      <dgm:t>
        <a:bodyPr/>
        <a:lstStyle/>
        <a:p>
          <a:endParaRPr lang="en-GB"/>
        </a:p>
      </dgm:t>
    </dgm:pt>
    <dgm:pt modelId="{96A49CD4-DB47-9842-BFC7-CD16B795325A}">
      <dgm:prSet phldrT="[Text]"/>
      <dgm:spPr/>
      <dgm:t>
        <a:bodyPr/>
        <a:lstStyle/>
        <a:p>
          <a:r>
            <a:rPr lang="en-GB"/>
            <a:t>Physical</a:t>
          </a:r>
        </a:p>
      </dgm:t>
    </dgm:pt>
    <dgm:pt modelId="{06F21151-59C5-3D4B-A150-256632C22CFE}" type="parTrans" cxnId="{65DDA6CA-EE85-6C43-839E-EE9DA9A0F649}">
      <dgm:prSet/>
      <dgm:spPr/>
      <dgm:t>
        <a:bodyPr/>
        <a:lstStyle/>
        <a:p>
          <a:endParaRPr lang="en-GB"/>
        </a:p>
      </dgm:t>
    </dgm:pt>
    <dgm:pt modelId="{942FF852-5CCB-9E40-8053-147539923954}" type="sibTrans" cxnId="{65DDA6CA-EE85-6C43-839E-EE9DA9A0F649}">
      <dgm:prSet/>
      <dgm:spPr/>
      <dgm:t>
        <a:bodyPr/>
        <a:lstStyle/>
        <a:p>
          <a:endParaRPr lang="en-GB"/>
        </a:p>
      </dgm:t>
    </dgm:pt>
    <dgm:pt modelId="{42CA0421-F310-8746-901D-CA2D71108391}">
      <dgm:prSet phldrT="[Text]"/>
      <dgm:spPr/>
      <dgm:t>
        <a:bodyPr/>
        <a:lstStyle/>
        <a:p>
          <a:r>
            <a:rPr lang="en-GB"/>
            <a:t>High level protocols (HTTP)</a:t>
          </a:r>
        </a:p>
      </dgm:t>
    </dgm:pt>
    <dgm:pt modelId="{86F181EE-357F-B346-AF94-44804E06766A}" type="parTrans" cxnId="{5EFD3826-0AF0-1847-9586-C80A8B4E980E}">
      <dgm:prSet/>
      <dgm:spPr/>
      <dgm:t>
        <a:bodyPr/>
        <a:lstStyle/>
        <a:p>
          <a:endParaRPr lang="en-GB"/>
        </a:p>
      </dgm:t>
    </dgm:pt>
    <dgm:pt modelId="{70016CA8-69E6-E34E-A9EF-1EC60A932271}" type="sibTrans" cxnId="{5EFD3826-0AF0-1847-9586-C80A8B4E980E}">
      <dgm:prSet/>
      <dgm:spPr/>
      <dgm:t>
        <a:bodyPr/>
        <a:lstStyle/>
        <a:p>
          <a:endParaRPr lang="en-GB"/>
        </a:p>
      </dgm:t>
    </dgm:pt>
    <dgm:pt modelId="{BE77FD70-0547-5B45-9FDC-AF093891B0CC}">
      <dgm:prSet phldrT="[Text]"/>
      <dgm:spPr/>
      <dgm:t>
        <a:bodyPr/>
        <a:lstStyle/>
        <a:p>
          <a:r>
            <a:rPr lang="en-GB"/>
            <a:t>Encoding, compression, encryption</a:t>
          </a:r>
        </a:p>
      </dgm:t>
    </dgm:pt>
    <dgm:pt modelId="{320D4FD0-DE00-2647-8D1C-044D2FE1D00C}" type="parTrans" cxnId="{EED904C9-92E0-F748-BA8A-8D2393315178}">
      <dgm:prSet/>
      <dgm:spPr/>
      <dgm:t>
        <a:bodyPr/>
        <a:lstStyle/>
        <a:p>
          <a:endParaRPr lang="en-GB"/>
        </a:p>
      </dgm:t>
    </dgm:pt>
    <dgm:pt modelId="{3451F7C2-F297-814D-BBB4-073F3D4D18E4}" type="sibTrans" cxnId="{EED904C9-92E0-F748-BA8A-8D2393315178}">
      <dgm:prSet/>
      <dgm:spPr/>
      <dgm:t>
        <a:bodyPr/>
        <a:lstStyle/>
        <a:p>
          <a:endParaRPr lang="en-GB"/>
        </a:p>
      </dgm:t>
    </dgm:pt>
    <dgm:pt modelId="{4163D93B-6AE4-2E46-884F-EF927F311B62}">
      <dgm:prSet phldrT="[Text]"/>
      <dgm:spPr/>
      <dgm:t>
        <a:bodyPr/>
        <a:lstStyle/>
        <a:p>
          <a:r>
            <a:rPr lang="en-GB"/>
            <a:t>Reliable transmission of data segments between points on a network</a:t>
          </a:r>
        </a:p>
      </dgm:t>
    </dgm:pt>
    <dgm:pt modelId="{31563B2B-B92C-244B-B74E-95B38947BF89}" type="parTrans" cxnId="{997D17C2-3D57-A34F-8B3F-020CA1587DE3}">
      <dgm:prSet/>
      <dgm:spPr/>
      <dgm:t>
        <a:bodyPr/>
        <a:lstStyle/>
        <a:p>
          <a:endParaRPr lang="en-GB"/>
        </a:p>
      </dgm:t>
    </dgm:pt>
    <dgm:pt modelId="{5FA3AE1F-F531-EA49-8EDB-8138021100FE}" type="sibTrans" cxnId="{997D17C2-3D57-A34F-8B3F-020CA1587DE3}">
      <dgm:prSet/>
      <dgm:spPr/>
      <dgm:t>
        <a:bodyPr/>
        <a:lstStyle/>
        <a:p>
          <a:endParaRPr lang="en-GB"/>
        </a:p>
      </dgm:t>
    </dgm:pt>
    <dgm:pt modelId="{6D035F56-CE4C-A346-A0B3-E177171D9408}">
      <dgm:prSet phldrT="[Text]"/>
      <dgm:spPr/>
      <dgm:t>
        <a:bodyPr/>
        <a:lstStyle/>
        <a:p>
          <a:r>
            <a:rPr lang="en-GB" dirty="0"/>
            <a:t>Addressing, routing, traffic control</a:t>
          </a:r>
        </a:p>
      </dgm:t>
    </dgm:pt>
    <dgm:pt modelId="{277FDDBC-54F0-8B47-873E-869AC097AB8E}" type="parTrans" cxnId="{64EA42C6-B5DE-5444-A92A-BE7FD960BD88}">
      <dgm:prSet/>
      <dgm:spPr/>
      <dgm:t>
        <a:bodyPr/>
        <a:lstStyle/>
        <a:p>
          <a:endParaRPr lang="en-GB"/>
        </a:p>
      </dgm:t>
    </dgm:pt>
    <dgm:pt modelId="{8B5084FE-3D7E-9543-865A-B1F15CD49ABD}" type="sibTrans" cxnId="{64EA42C6-B5DE-5444-A92A-BE7FD960BD88}">
      <dgm:prSet/>
      <dgm:spPr/>
      <dgm:t>
        <a:bodyPr/>
        <a:lstStyle/>
        <a:p>
          <a:endParaRPr lang="en-GB"/>
        </a:p>
      </dgm:t>
    </dgm:pt>
    <dgm:pt modelId="{F9FA8850-4FAB-ED4D-8D2B-493CE9B41507}">
      <dgm:prSet phldrT="[Text]"/>
      <dgm:spPr/>
      <dgm:t>
        <a:bodyPr/>
        <a:lstStyle/>
        <a:p>
          <a:r>
            <a:rPr lang="en-GB"/>
            <a:t>Transmitting data frames between nodes</a:t>
          </a:r>
        </a:p>
      </dgm:t>
    </dgm:pt>
    <dgm:pt modelId="{591C2246-6918-A04C-80FA-4C082E5E314D}" type="parTrans" cxnId="{0661BE71-EC8F-ED4A-881E-0D26299DD2E0}">
      <dgm:prSet/>
      <dgm:spPr/>
      <dgm:t>
        <a:bodyPr/>
        <a:lstStyle/>
        <a:p>
          <a:endParaRPr lang="en-GB"/>
        </a:p>
      </dgm:t>
    </dgm:pt>
    <dgm:pt modelId="{28C34825-9B13-E344-B76A-8BFF0F245BAB}" type="sibTrans" cxnId="{0661BE71-EC8F-ED4A-881E-0D26299DD2E0}">
      <dgm:prSet/>
      <dgm:spPr/>
      <dgm:t>
        <a:bodyPr/>
        <a:lstStyle/>
        <a:p>
          <a:endParaRPr lang="en-GB"/>
        </a:p>
      </dgm:t>
    </dgm:pt>
    <dgm:pt modelId="{96AD6EDB-4CF8-4240-931F-FC10B438762E}">
      <dgm:prSet phldrT="[Text]"/>
      <dgm:spPr/>
      <dgm:t>
        <a:bodyPr/>
        <a:lstStyle/>
        <a:p>
          <a:r>
            <a:rPr lang="en-GB"/>
            <a:t>Raw bit streams over a physical medium</a:t>
          </a:r>
        </a:p>
      </dgm:t>
    </dgm:pt>
    <dgm:pt modelId="{13763184-FFEA-C344-A145-36B28A468AC9}" type="parTrans" cxnId="{567E7C44-8AEF-5B4D-8459-65A8B196038C}">
      <dgm:prSet/>
      <dgm:spPr/>
      <dgm:t>
        <a:bodyPr/>
        <a:lstStyle/>
        <a:p>
          <a:endParaRPr lang="en-GB"/>
        </a:p>
      </dgm:t>
    </dgm:pt>
    <dgm:pt modelId="{58393B83-FD30-C64E-9C2E-045C64A541FC}" type="sibTrans" cxnId="{567E7C44-8AEF-5B4D-8459-65A8B196038C}">
      <dgm:prSet/>
      <dgm:spPr/>
      <dgm:t>
        <a:bodyPr/>
        <a:lstStyle/>
        <a:p>
          <a:endParaRPr lang="en-GB"/>
        </a:p>
      </dgm:t>
    </dgm:pt>
    <dgm:pt modelId="{60D291C8-2E3B-F04D-8F64-8CBFC6306995}">
      <dgm:prSet phldrT="[Text]"/>
      <dgm:spPr/>
      <dgm:t>
        <a:bodyPr/>
        <a:lstStyle/>
        <a:p>
          <a:r>
            <a:rPr lang="en-GB"/>
            <a:t>Managing sessions</a:t>
          </a:r>
        </a:p>
      </dgm:t>
    </dgm:pt>
    <dgm:pt modelId="{3814574E-6162-3043-93FD-E748F9058E4C}" type="parTrans" cxnId="{A909BCE1-81BE-AE48-B5A0-92CF9DFAB29F}">
      <dgm:prSet/>
      <dgm:spPr/>
      <dgm:t>
        <a:bodyPr/>
        <a:lstStyle/>
        <a:p>
          <a:endParaRPr lang="en-GB"/>
        </a:p>
      </dgm:t>
    </dgm:pt>
    <dgm:pt modelId="{945DA525-1560-D049-B670-5A1D97452149}" type="sibTrans" cxnId="{A909BCE1-81BE-AE48-B5A0-92CF9DFAB29F}">
      <dgm:prSet/>
      <dgm:spPr/>
      <dgm:t>
        <a:bodyPr/>
        <a:lstStyle/>
        <a:p>
          <a:endParaRPr lang="en-GB"/>
        </a:p>
      </dgm:t>
    </dgm:pt>
    <dgm:pt modelId="{217E2671-E100-F04F-984F-FD056CA33B91}" type="pres">
      <dgm:prSet presAssocID="{4DAAA768-C1E0-2648-BC11-05C35D15DB65}" presName="linear" presStyleCnt="0">
        <dgm:presLayoutVars>
          <dgm:animLvl val="lvl"/>
          <dgm:resizeHandles val="exact"/>
        </dgm:presLayoutVars>
      </dgm:prSet>
      <dgm:spPr/>
    </dgm:pt>
    <dgm:pt modelId="{BDBB634B-5ADA-AF46-9B8E-AC2AB6CF4EF1}" type="pres">
      <dgm:prSet presAssocID="{3E6F3484-DB0F-4A47-88BC-1A743928614B}" presName="parentText" presStyleLbl="node1" presStyleIdx="0" presStyleCnt="7">
        <dgm:presLayoutVars>
          <dgm:chMax val="0"/>
          <dgm:bulletEnabled val="1"/>
        </dgm:presLayoutVars>
      </dgm:prSet>
      <dgm:spPr/>
    </dgm:pt>
    <dgm:pt modelId="{D16CE420-D20C-0546-9614-89E2C8EF4422}" type="pres">
      <dgm:prSet presAssocID="{3E6F3484-DB0F-4A47-88BC-1A743928614B}" presName="childText" presStyleLbl="revTx" presStyleIdx="0" presStyleCnt="7">
        <dgm:presLayoutVars>
          <dgm:bulletEnabled val="1"/>
        </dgm:presLayoutVars>
      </dgm:prSet>
      <dgm:spPr/>
    </dgm:pt>
    <dgm:pt modelId="{B4677AFC-CEF4-844A-9E73-5CD98B0A920B}" type="pres">
      <dgm:prSet presAssocID="{C55099C1-0E81-E441-8005-B5EE416E248D}" presName="parentText" presStyleLbl="node1" presStyleIdx="1" presStyleCnt="7">
        <dgm:presLayoutVars>
          <dgm:chMax val="0"/>
          <dgm:bulletEnabled val="1"/>
        </dgm:presLayoutVars>
      </dgm:prSet>
      <dgm:spPr/>
    </dgm:pt>
    <dgm:pt modelId="{F6F3C7FE-BCAA-B540-B2A7-AE279DF4194D}" type="pres">
      <dgm:prSet presAssocID="{C55099C1-0E81-E441-8005-B5EE416E248D}" presName="childText" presStyleLbl="revTx" presStyleIdx="1" presStyleCnt="7">
        <dgm:presLayoutVars>
          <dgm:bulletEnabled val="1"/>
        </dgm:presLayoutVars>
      </dgm:prSet>
      <dgm:spPr/>
    </dgm:pt>
    <dgm:pt modelId="{F78CD037-38E6-104F-8059-5125DBBE22DE}" type="pres">
      <dgm:prSet presAssocID="{7409D47D-2407-3849-AEDB-7ECE4ED35964}" presName="parentText" presStyleLbl="node1" presStyleIdx="2" presStyleCnt="7">
        <dgm:presLayoutVars>
          <dgm:chMax val="0"/>
          <dgm:bulletEnabled val="1"/>
        </dgm:presLayoutVars>
      </dgm:prSet>
      <dgm:spPr/>
    </dgm:pt>
    <dgm:pt modelId="{51C31338-1097-F643-A41E-F2C6751B1530}" type="pres">
      <dgm:prSet presAssocID="{7409D47D-2407-3849-AEDB-7ECE4ED35964}" presName="childText" presStyleLbl="revTx" presStyleIdx="2" presStyleCnt="7">
        <dgm:presLayoutVars>
          <dgm:bulletEnabled val="1"/>
        </dgm:presLayoutVars>
      </dgm:prSet>
      <dgm:spPr/>
    </dgm:pt>
    <dgm:pt modelId="{0BD33660-BCDD-604E-9291-B3CD7FAF0182}" type="pres">
      <dgm:prSet presAssocID="{8FBE2954-98EA-7C4B-AC2C-33D2B39FF150}" presName="parentText" presStyleLbl="node1" presStyleIdx="3" presStyleCnt="7">
        <dgm:presLayoutVars>
          <dgm:chMax val="0"/>
          <dgm:bulletEnabled val="1"/>
        </dgm:presLayoutVars>
      </dgm:prSet>
      <dgm:spPr/>
    </dgm:pt>
    <dgm:pt modelId="{592DAD09-3E24-1B48-A323-F7232AA2224E}" type="pres">
      <dgm:prSet presAssocID="{8FBE2954-98EA-7C4B-AC2C-33D2B39FF150}" presName="childText" presStyleLbl="revTx" presStyleIdx="3" presStyleCnt="7">
        <dgm:presLayoutVars>
          <dgm:bulletEnabled val="1"/>
        </dgm:presLayoutVars>
      </dgm:prSet>
      <dgm:spPr/>
    </dgm:pt>
    <dgm:pt modelId="{B95EAEB1-6884-554A-AB61-BDFB45A22C7A}" type="pres">
      <dgm:prSet presAssocID="{6BFC3787-AF83-4C43-939C-89C74C782690}" presName="parentText" presStyleLbl="node1" presStyleIdx="4" presStyleCnt="7">
        <dgm:presLayoutVars>
          <dgm:chMax val="0"/>
          <dgm:bulletEnabled val="1"/>
        </dgm:presLayoutVars>
      </dgm:prSet>
      <dgm:spPr/>
    </dgm:pt>
    <dgm:pt modelId="{80A2D1F7-BC41-B44A-AE44-6CEEA8378C38}" type="pres">
      <dgm:prSet presAssocID="{6BFC3787-AF83-4C43-939C-89C74C782690}" presName="childText" presStyleLbl="revTx" presStyleIdx="4" presStyleCnt="7">
        <dgm:presLayoutVars>
          <dgm:bulletEnabled val="1"/>
        </dgm:presLayoutVars>
      </dgm:prSet>
      <dgm:spPr/>
    </dgm:pt>
    <dgm:pt modelId="{EF064C2B-B158-3645-8C1E-F44A61E517AD}" type="pres">
      <dgm:prSet presAssocID="{EA2E7055-392B-2F41-A716-7C005DAC70A8}" presName="parentText" presStyleLbl="node1" presStyleIdx="5" presStyleCnt="7">
        <dgm:presLayoutVars>
          <dgm:chMax val="0"/>
          <dgm:bulletEnabled val="1"/>
        </dgm:presLayoutVars>
      </dgm:prSet>
      <dgm:spPr/>
    </dgm:pt>
    <dgm:pt modelId="{6DFC0044-9E41-5D48-9BF0-5CC2209DD788}" type="pres">
      <dgm:prSet presAssocID="{EA2E7055-392B-2F41-A716-7C005DAC70A8}" presName="childText" presStyleLbl="revTx" presStyleIdx="5" presStyleCnt="7">
        <dgm:presLayoutVars>
          <dgm:bulletEnabled val="1"/>
        </dgm:presLayoutVars>
      </dgm:prSet>
      <dgm:spPr/>
    </dgm:pt>
    <dgm:pt modelId="{BC2B7941-9CCC-8C42-810F-41E07269BF19}" type="pres">
      <dgm:prSet presAssocID="{96A49CD4-DB47-9842-BFC7-CD16B795325A}" presName="parentText" presStyleLbl="node1" presStyleIdx="6" presStyleCnt="7">
        <dgm:presLayoutVars>
          <dgm:chMax val="0"/>
          <dgm:bulletEnabled val="1"/>
        </dgm:presLayoutVars>
      </dgm:prSet>
      <dgm:spPr/>
    </dgm:pt>
    <dgm:pt modelId="{C6973B6E-39A1-3341-9590-388AEE5BADDF}" type="pres">
      <dgm:prSet presAssocID="{96A49CD4-DB47-9842-BFC7-CD16B795325A}" presName="childText" presStyleLbl="revTx" presStyleIdx="6" presStyleCnt="7">
        <dgm:presLayoutVars>
          <dgm:bulletEnabled val="1"/>
        </dgm:presLayoutVars>
      </dgm:prSet>
      <dgm:spPr/>
    </dgm:pt>
  </dgm:ptLst>
  <dgm:cxnLst>
    <dgm:cxn modelId="{51CBAC08-354E-B44E-A64C-38A0597E2F7E}" type="presOf" srcId="{42CA0421-F310-8746-901D-CA2D71108391}" destId="{D16CE420-D20C-0546-9614-89E2C8EF4422}" srcOrd="0" destOrd="0" presId="urn:microsoft.com/office/officeart/2005/8/layout/vList2"/>
    <dgm:cxn modelId="{EBB2BF15-FE4C-2649-A15C-0DF3F8259611}" srcId="{4DAAA768-C1E0-2648-BC11-05C35D15DB65}" destId="{7409D47D-2407-3849-AEDB-7ECE4ED35964}" srcOrd="2" destOrd="0" parTransId="{DAD88D34-3158-0946-B8EC-29DD2C29A6F6}" sibTransId="{FB6E33E3-5673-7646-8949-292498BA4D32}"/>
    <dgm:cxn modelId="{0C74851B-1652-F242-9253-F5F569D51B42}" srcId="{4DAAA768-C1E0-2648-BC11-05C35D15DB65}" destId="{6BFC3787-AF83-4C43-939C-89C74C782690}" srcOrd="4" destOrd="0" parTransId="{BE14154B-FC0B-814D-AF8A-3FA699B26FD4}" sibTransId="{885A4707-8AE1-E148-8933-145425B5AC1B}"/>
    <dgm:cxn modelId="{A027421C-BEE6-D14A-8D51-E24B23915975}" type="presOf" srcId="{4DAAA768-C1E0-2648-BC11-05C35D15DB65}" destId="{217E2671-E100-F04F-984F-FD056CA33B91}" srcOrd="0" destOrd="0" presId="urn:microsoft.com/office/officeart/2005/8/layout/vList2"/>
    <dgm:cxn modelId="{5EFD3826-0AF0-1847-9586-C80A8B4E980E}" srcId="{3E6F3484-DB0F-4A47-88BC-1A743928614B}" destId="{42CA0421-F310-8746-901D-CA2D71108391}" srcOrd="0" destOrd="0" parTransId="{86F181EE-357F-B346-AF94-44804E06766A}" sibTransId="{70016CA8-69E6-E34E-A9EF-1EC60A932271}"/>
    <dgm:cxn modelId="{D983BE27-8E5B-0045-B0D8-751DBDDAEA51}" type="presOf" srcId="{EA2E7055-392B-2F41-A716-7C005DAC70A8}" destId="{EF064C2B-B158-3645-8C1E-F44A61E517AD}" srcOrd="0" destOrd="0" presId="urn:microsoft.com/office/officeart/2005/8/layout/vList2"/>
    <dgm:cxn modelId="{F695532B-D401-A543-BC85-DD4FFC44C3FC}" type="presOf" srcId="{3E6F3484-DB0F-4A47-88BC-1A743928614B}" destId="{BDBB634B-5ADA-AF46-9B8E-AC2AB6CF4EF1}" srcOrd="0" destOrd="0" presId="urn:microsoft.com/office/officeart/2005/8/layout/vList2"/>
    <dgm:cxn modelId="{1EDE1C2E-9B67-9849-9A2C-7B8F661CE4DE}" type="presOf" srcId="{C55099C1-0E81-E441-8005-B5EE416E248D}" destId="{B4677AFC-CEF4-844A-9E73-5CD98B0A920B}" srcOrd="0" destOrd="0" presId="urn:microsoft.com/office/officeart/2005/8/layout/vList2"/>
    <dgm:cxn modelId="{567E7C44-8AEF-5B4D-8459-65A8B196038C}" srcId="{96A49CD4-DB47-9842-BFC7-CD16B795325A}" destId="{96AD6EDB-4CF8-4240-931F-FC10B438762E}" srcOrd="0" destOrd="0" parTransId="{13763184-FFEA-C344-A145-36B28A468AC9}" sibTransId="{58393B83-FD30-C64E-9C2E-045C64A541FC}"/>
    <dgm:cxn modelId="{228CF64A-07CA-AB4B-BECF-48E3FF3D6B47}" srcId="{4DAAA768-C1E0-2648-BC11-05C35D15DB65}" destId="{C55099C1-0E81-E441-8005-B5EE416E248D}" srcOrd="1" destOrd="0" parTransId="{FF4FAD80-031F-9645-8689-B5E377F211BD}" sibTransId="{7909B8EB-75F7-2244-AEFC-3A43CEF65C90}"/>
    <dgm:cxn modelId="{D59E7960-C02E-EF40-A069-A408C619DDCF}" type="presOf" srcId="{6BFC3787-AF83-4C43-939C-89C74C782690}" destId="{B95EAEB1-6884-554A-AB61-BDFB45A22C7A}" srcOrd="0" destOrd="0" presId="urn:microsoft.com/office/officeart/2005/8/layout/vList2"/>
    <dgm:cxn modelId="{0661BE71-EC8F-ED4A-881E-0D26299DD2E0}" srcId="{EA2E7055-392B-2F41-A716-7C005DAC70A8}" destId="{F9FA8850-4FAB-ED4D-8D2B-493CE9B41507}" srcOrd="0" destOrd="0" parTransId="{591C2246-6918-A04C-80FA-4C082E5E314D}" sibTransId="{28C34825-9B13-E344-B76A-8BFF0F245BAB}"/>
    <dgm:cxn modelId="{D5956F72-2F7E-8847-9991-41BFD02FDAF5}" type="presOf" srcId="{8FBE2954-98EA-7C4B-AC2C-33D2B39FF150}" destId="{0BD33660-BCDD-604E-9291-B3CD7FAF0182}" srcOrd="0" destOrd="0" presId="urn:microsoft.com/office/officeart/2005/8/layout/vList2"/>
    <dgm:cxn modelId="{AE61037A-48B3-CF42-BA3C-AD353F6AEC7B}" srcId="{4DAAA768-C1E0-2648-BC11-05C35D15DB65}" destId="{3E6F3484-DB0F-4A47-88BC-1A743928614B}" srcOrd="0" destOrd="0" parTransId="{5D8B425A-E8F9-154B-A59C-D726A10F2CD0}" sibTransId="{6895B0AE-ECCB-6C4C-A77F-1D931436C17A}"/>
    <dgm:cxn modelId="{EC823C7C-3A70-DD43-9B85-7F293B393536}" srcId="{4DAAA768-C1E0-2648-BC11-05C35D15DB65}" destId="{8FBE2954-98EA-7C4B-AC2C-33D2B39FF150}" srcOrd="3" destOrd="0" parTransId="{5A951DA1-FB16-5548-AD66-C2C394C87790}" sibTransId="{C080998E-FBF3-F446-8D63-8F128C51B522}"/>
    <dgm:cxn modelId="{AB28B287-9EA1-9943-BF0E-B9ED813584C6}" srcId="{4DAAA768-C1E0-2648-BC11-05C35D15DB65}" destId="{EA2E7055-392B-2F41-A716-7C005DAC70A8}" srcOrd="5" destOrd="0" parTransId="{679F6C3D-08BB-C547-959B-BB4934986143}" sibTransId="{A45A9DB9-A421-5C46-BFF7-B5828D9B4C0D}"/>
    <dgm:cxn modelId="{BB3ADE97-0BA4-C14E-B2C9-EEE39D3F3A69}" type="presOf" srcId="{96AD6EDB-4CF8-4240-931F-FC10B438762E}" destId="{C6973B6E-39A1-3341-9590-388AEE5BADDF}" srcOrd="0" destOrd="0" presId="urn:microsoft.com/office/officeart/2005/8/layout/vList2"/>
    <dgm:cxn modelId="{D1E33A99-0C06-0643-AFC9-F8468CC21E1B}" type="presOf" srcId="{60D291C8-2E3B-F04D-8F64-8CBFC6306995}" destId="{51C31338-1097-F643-A41E-F2C6751B1530}" srcOrd="0" destOrd="0" presId="urn:microsoft.com/office/officeart/2005/8/layout/vList2"/>
    <dgm:cxn modelId="{6F9DB3AC-2BD9-8E41-8793-A11175EBA333}" type="presOf" srcId="{7409D47D-2407-3849-AEDB-7ECE4ED35964}" destId="{F78CD037-38E6-104F-8059-5125DBBE22DE}" srcOrd="0" destOrd="0" presId="urn:microsoft.com/office/officeart/2005/8/layout/vList2"/>
    <dgm:cxn modelId="{17364AAE-86CE-B74B-9F3A-5AFAD471129A}" type="presOf" srcId="{96A49CD4-DB47-9842-BFC7-CD16B795325A}" destId="{BC2B7941-9CCC-8C42-810F-41E07269BF19}" srcOrd="0" destOrd="0" presId="urn:microsoft.com/office/officeart/2005/8/layout/vList2"/>
    <dgm:cxn modelId="{997D17C2-3D57-A34F-8B3F-020CA1587DE3}" srcId="{8FBE2954-98EA-7C4B-AC2C-33D2B39FF150}" destId="{4163D93B-6AE4-2E46-884F-EF927F311B62}" srcOrd="0" destOrd="0" parTransId="{31563B2B-B92C-244B-B74E-95B38947BF89}" sibTransId="{5FA3AE1F-F531-EA49-8EDB-8138021100FE}"/>
    <dgm:cxn modelId="{64EA42C6-B5DE-5444-A92A-BE7FD960BD88}" srcId="{6BFC3787-AF83-4C43-939C-89C74C782690}" destId="{6D035F56-CE4C-A346-A0B3-E177171D9408}" srcOrd="0" destOrd="0" parTransId="{277FDDBC-54F0-8B47-873E-869AC097AB8E}" sibTransId="{8B5084FE-3D7E-9543-865A-B1F15CD49ABD}"/>
    <dgm:cxn modelId="{EED904C9-92E0-F748-BA8A-8D2393315178}" srcId="{C55099C1-0E81-E441-8005-B5EE416E248D}" destId="{BE77FD70-0547-5B45-9FDC-AF093891B0CC}" srcOrd="0" destOrd="0" parTransId="{320D4FD0-DE00-2647-8D1C-044D2FE1D00C}" sibTransId="{3451F7C2-F297-814D-BBB4-073F3D4D18E4}"/>
    <dgm:cxn modelId="{65DDA6CA-EE85-6C43-839E-EE9DA9A0F649}" srcId="{4DAAA768-C1E0-2648-BC11-05C35D15DB65}" destId="{96A49CD4-DB47-9842-BFC7-CD16B795325A}" srcOrd="6" destOrd="0" parTransId="{06F21151-59C5-3D4B-A150-256632C22CFE}" sibTransId="{942FF852-5CCB-9E40-8053-147539923954}"/>
    <dgm:cxn modelId="{4AF929CC-E72A-D34B-B118-561342306B19}" type="presOf" srcId="{4163D93B-6AE4-2E46-884F-EF927F311B62}" destId="{592DAD09-3E24-1B48-A323-F7232AA2224E}" srcOrd="0" destOrd="0" presId="urn:microsoft.com/office/officeart/2005/8/layout/vList2"/>
    <dgm:cxn modelId="{03EC25D9-ECC7-D741-B231-F43800F80238}" type="presOf" srcId="{BE77FD70-0547-5B45-9FDC-AF093891B0CC}" destId="{F6F3C7FE-BCAA-B540-B2A7-AE279DF4194D}" srcOrd="0" destOrd="0" presId="urn:microsoft.com/office/officeart/2005/8/layout/vList2"/>
    <dgm:cxn modelId="{809441DC-BD84-E947-9300-6E24CD448AA3}" type="presOf" srcId="{F9FA8850-4FAB-ED4D-8D2B-493CE9B41507}" destId="{6DFC0044-9E41-5D48-9BF0-5CC2209DD788}" srcOrd="0" destOrd="0" presId="urn:microsoft.com/office/officeart/2005/8/layout/vList2"/>
    <dgm:cxn modelId="{A909BCE1-81BE-AE48-B5A0-92CF9DFAB29F}" srcId="{7409D47D-2407-3849-AEDB-7ECE4ED35964}" destId="{60D291C8-2E3B-F04D-8F64-8CBFC6306995}" srcOrd="0" destOrd="0" parTransId="{3814574E-6162-3043-93FD-E748F9058E4C}" sibTransId="{945DA525-1560-D049-B670-5A1D97452149}"/>
    <dgm:cxn modelId="{A3DB42E3-B7E9-324D-8C6E-44ADD0F7D47D}" type="presOf" srcId="{6D035F56-CE4C-A346-A0B3-E177171D9408}" destId="{80A2D1F7-BC41-B44A-AE44-6CEEA8378C38}" srcOrd="0" destOrd="0" presId="urn:microsoft.com/office/officeart/2005/8/layout/vList2"/>
    <dgm:cxn modelId="{033823A7-F38C-8B43-98C3-E1B638E39059}" type="presParOf" srcId="{217E2671-E100-F04F-984F-FD056CA33B91}" destId="{BDBB634B-5ADA-AF46-9B8E-AC2AB6CF4EF1}" srcOrd="0" destOrd="0" presId="urn:microsoft.com/office/officeart/2005/8/layout/vList2"/>
    <dgm:cxn modelId="{C571FE1B-2C2C-FB43-8AE5-3905FD1ED9D5}" type="presParOf" srcId="{217E2671-E100-F04F-984F-FD056CA33B91}" destId="{D16CE420-D20C-0546-9614-89E2C8EF4422}" srcOrd="1" destOrd="0" presId="urn:microsoft.com/office/officeart/2005/8/layout/vList2"/>
    <dgm:cxn modelId="{E426BCD1-4EDF-6644-AA6B-A51834313632}" type="presParOf" srcId="{217E2671-E100-F04F-984F-FD056CA33B91}" destId="{B4677AFC-CEF4-844A-9E73-5CD98B0A920B}" srcOrd="2" destOrd="0" presId="urn:microsoft.com/office/officeart/2005/8/layout/vList2"/>
    <dgm:cxn modelId="{97CBB373-8AB6-5C47-A5E0-F5529CEC688E}" type="presParOf" srcId="{217E2671-E100-F04F-984F-FD056CA33B91}" destId="{F6F3C7FE-BCAA-B540-B2A7-AE279DF4194D}" srcOrd="3" destOrd="0" presId="urn:microsoft.com/office/officeart/2005/8/layout/vList2"/>
    <dgm:cxn modelId="{8BB0DC8A-3DF9-C049-BD22-EA43140B81DC}" type="presParOf" srcId="{217E2671-E100-F04F-984F-FD056CA33B91}" destId="{F78CD037-38E6-104F-8059-5125DBBE22DE}" srcOrd="4" destOrd="0" presId="urn:microsoft.com/office/officeart/2005/8/layout/vList2"/>
    <dgm:cxn modelId="{E9EB40B1-D705-8546-B7F6-76ACC9816644}" type="presParOf" srcId="{217E2671-E100-F04F-984F-FD056CA33B91}" destId="{51C31338-1097-F643-A41E-F2C6751B1530}" srcOrd="5" destOrd="0" presId="urn:microsoft.com/office/officeart/2005/8/layout/vList2"/>
    <dgm:cxn modelId="{A29E898C-88B0-3B4F-A38B-C395B9C553DE}" type="presParOf" srcId="{217E2671-E100-F04F-984F-FD056CA33B91}" destId="{0BD33660-BCDD-604E-9291-B3CD7FAF0182}" srcOrd="6" destOrd="0" presId="urn:microsoft.com/office/officeart/2005/8/layout/vList2"/>
    <dgm:cxn modelId="{811BC018-6F55-A147-9110-9B5DEF38A77D}" type="presParOf" srcId="{217E2671-E100-F04F-984F-FD056CA33B91}" destId="{592DAD09-3E24-1B48-A323-F7232AA2224E}" srcOrd="7" destOrd="0" presId="urn:microsoft.com/office/officeart/2005/8/layout/vList2"/>
    <dgm:cxn modelId="{1F5D32F9-A705-C641-BFB2-F45015CAE10C}" type="presParOf" srcId="{217E2671-E100-F04F-984F-FD056CA33B91}" destId="{B95EAEB1-6884-554A-AB61-BDFB45A22C7A}" srcOrd="8" destOrd="0" presId="urn:microsoft.com/office/officeart/2005/8/layout/vList2"/>
    <dgm:cxn modelId="{653C08CD-4B92-E147-A10B-4813A5C02396}" type="presParOf" srcId="{217E2671-E100-F04F-984F-FD056CA33B91}" destId="{80A2D1F7-BC41-B44A-AE44-6CEEA8378C38}" srcOrd="9" destOrd="0" presId="urn:microsoft.com/office/officeart/2005/8/layout/vList2"/>
    <dgm:cxn modelId="{95ABC294-C000-2844-8187-9C61F902A1EC}" type="presParOf" srcId="{217E2671-E100-F04F-984F-FD056CA33B91}" destId="{EF064C2B-B158-3645-8C1E-F44A61E517AD}" srcOrd="10" destOrd="0" presId="urn:microsoft.com/office/officeart/2005/8/layout/vList2"/>
    <dgm:cxn modelId="{BC565BB0-F857-AC48-ADCD-DE42D4E902F2}" type="presParOf" srcId="{217E2671-E100-F04F-984F-FD056CA33B91}" destId="{6DFC0044-9E41-5D48-9BF0-5CC2209DD788}" srcOrd="11" destOrd="0" presId="urn:microsoft.com/office/officeart/2005/8/layout/vList2"/>
    <dgm:cxn modelId="{AD16F54B-A86C-2343-87D8-A87CD0842AB0}" type="presParOf" srcId="{217E2671-E100-F04F-984F-FD056CA33B91}" destId="{BC2B7941-9CCC-8C42-810F-41E07269BF19}" srcOrd="12" destOrd="0" presId="urn:microsoft.com/office/officeart/2005/8/layout/vList2"/>
    <dgm:cxn modelId="{D4E9C433-C3B8-EA4D-A25C-808D5E7B5A27}" type="presParOf" srcId="{217E2671-E100-F04F-984F-FD056CA33B91}" destId="{C6973B6E-39A1-3341-9590-388AEE5BADDF}" srcOrd="1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5AD2D2C-68B3-FA47-B0BE-AB4BF4BA314C}" type="doc">
      <dgm:prSet loTypeId="urn:microsoft.com/office/officeart/2005/8/layout/gear1" loCatId="" qsTypeId="urn:microsoft.com/office/officeart/2005/8/quickstyle/simple4" qsCatId="simple" csTypeId="urn:microsoft.com/office/officeart/2005/8/colors/colorful2" csCatId="colorful" phldr="1"/>
      <dgm:spPr/>
    </dgm:pt>
    <dgm:pt modelId="{5DEEAD70-0379-1C45-92D6-CE97CBDABDFD}">
      <dgm:prSet phldrT="[Text]"/>
      <dgm:spPr/>
      <dgm:t>
        <a:bodyPr/>
        <a:lstStyle/>
        <a:p>
          <a:r>
            <a:rPr lang="en-GB" err="1"/>
            <a:t>Virksomhetsarkitektur</a:t>
          </a:r>
          <a:endParaRPr lang="en-GB"/>
        </a:p>
      </dgm:t>
    </dgm:pt>
    <dgm:pt modelId="{14DCA095-B1C8-FF4D-B485-AED78DBC0C8E}" type="parTrans" cxnId="{52530BE5-F1D6-384A-B921-7957551BE94C}">
      <dgm:prSet/>
      <dgm:spPr/>
      <dgm:t>
        <a:bodyPr/>
        <a:lstStyle/>
        <a:p>
          <a:endParaRPr lang="en-GB"/>
        </a:p>
      </dgm:t>
    </dgm:pt>
    <dgm:pt modelId="{A7E57F27-3FB4-C941-B7ED-C22634E587EF}" type="sibTrans" cxnId="{52530BE5-F1D6-384A-B921-7957551BE94C}">
      <dgm:prSet/>
      <dgm:spPr/>
      <dgm:t>
        <a:bodyPr/>
        <a:lstStyle/>
        <a:p>
          <a:endParaRPr lang="en-GB"/>
        </a:p>
      </dgm:t>
    </dgm:pt>
    <dgm:pt modelId="{ED0D77FE-AFB6-CE48-93E6-F72C50DA3ABA}">
      <dgm:prSet phldrT="[Text]"/>
      <dgm:spPr/>
      <dgm:t>
        <a:bodyPr/>
        <a:lstStyle/>
        <a:p>
          <a:r>
            <a:rPr lang="en-GB" err="1"/>
            <a:t>Systemarkitektur</a:t>
          </a:r>
          <a:endParaRPr lang="en-GB"/>
        </a:p>
      </dgm:t>
    </dgm:pt>
    <dgm:pt modelId="{41DC1FCB-6DBD-A443-8DDD-FE0EF605F911}" type="parTrans" cxnId="{1F048E4A-EF26-2143-AACA-ABDE75E595E0}">
      <dgm:prSet/>
      <dgm:spPr/>
      <dgm:t>
        <a:bodyPr/>
        <a:lstStyle/>
        <a:p>
          <a:endParaRPr lang="en-GB"/>
        </a:p>
      </dgm:t>
    </dgm:pt>
    <dgm:pt modelId="{11EAC415-17DC-E14A-BBCD-810E29496B18}" type="sibTrans" cxnId="{1F048E4A-EF26-2143-AACA-ABDE75E595E0}">
      <dgm:prSet/>
      <dgm:spPr/>
      <dgm:t>
        <a:bodyPr/>
        <a:lstStyle/>
        <a:p>
          <a:endParaRPr lang="en-GB"/>
        </a:p>
      </dgm:t>
    </dgm:pt>
    <dgm:pt modelId="{ABB7DB82-1BF7-5F42-83EE-F8F3E99ADD3E}">
      <dgm:prSet phldrT="[Text]"/>
      <dgm:spPr/>
      <dgm:t>
        <a:bodyPr/>
        <a:lstStyle/>
        <a:p>
          <a:r>
            <a:rPr lang="en-GB"/>
            <a:t>Patterns </a:t>
          </a:r>
          <a:r>
            <a:rPr lang="en-GB" err="1"/>
            <a:t>og</a:t>
          </a:r>
          <a:r>
            <a:rPr lang="en-GB"/>
            <a:t> </a:t>
          </a:r>
          <a:r>
            <a:rPr lang="en-GB" err="1"/>
            <a:t>kode</a:t>
          </a:r>
          <a:endParaRPr lang="en-GB"/>
        </a:p>
      </dgm:t>
    </dgm:pt>
    <dgm:pt modelId="{FFD7D690-50CC-3541-90EA-ADAE4CA2CB51}" type="parTrans" cxnId="{8B806935-4D9E-1745-B736-7ADFD14D980C}">
      <dgm:prSet/>
      <dgm:spPr/>
      <dgm:t>
        <a:bodyPr/>
        <a:lstStyle/>
        <a:p>
          <a:endParaRPr lang="en-GB"/>
        </a:p>
      </dgm:t>
    </dgm:pt>
    <dgm:pt modelId="{515150D2-30B6-AC4A-A33F-4C4D5E9DEEC8}" type="sibTrans" cxnId="{8B806935-4D9E-1745-B736-7ADFD14D980C}">
      <dgm:prSet/>
      <dgm:spPr/>
      <dgm:t>
        <a:bodyPr/>
        <a:lstStyle/>
        <a:p>
          <a:endParaRPr lang="en-GB"/>
        </a:p>
      </dgm:t>
    </dgm:pt>
    <dgm:pt modelId="{AAFEF9BC-ED5A-804E-AF46-C17004E43E0C}" type="pres">
      <dgm:prSet presAssocID="{85AD2D2C-68B3-FA47-B0BE-AB4BF4BA314C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AB61F384-8222-3F4B-B2FA-5851E00CBCA1}" type="pres">
      <dgm:prSet presAssocID="{5DEEAD70-0379-1C45-92D6-CE97CBDABDFD}" presName="gear1" presStyleLbl="node1" presStyleIdx="0" presStyleCnt="3">
        <dgm:presLayoutVars>
          <dgm:chMax val="1"/>
          <dgm:bulletEnabled val="1"/>
        </dgm:presLayoutVars>
      </dgm:prSet>
      <dgm:spPr/>
    </dgm:pt>
    <dgm:pt modelId="{C3C189BE-6D56-3A43-8FFB-3ED6EC2FB524}" type="pres">
      <dgm:prSet presAssocID="{5DEEAD70-0379-1C45-92D6-CE97CBDABDFD}" presName="gear1srcNode" presStyleLbl="node1" presStyleIdx="0" presStyleCnt="3"/>
      <dgm:spPr/>
    </dgm:pt>
    <dgm:pt modelId="{849575CD-F44C-654E-B09D-AEA74B2D912D}" type="pres">
      <dgm:prSet presAssocID="{5DEEAD70-0379-1C45-92D6-CE97CBDABDFD}" presName="gear1dstNode" presStyleLbl="node1" presStyleIdx="0" presStyleCnt="3"/>
      <dgm:spPr/>
    </dgm:pt>
    <dgm:pt modelId="{6263D8AC-E75D-0544-AAF1-8D2D8649A0AC}" type="pres">
      <dgm:prSet presAssocID="{ED0D77FE-AFB6-CE48-93E6-F72C50DA3ABA}" presName="gear2" presStyleLbl="node1" presStyleIdx="1" presStyleCnt="3">
        <dgm:presLayoutVars>
          <dgm:chMax val="1"/>
          <dgm:bulletEnabled val="1"/>
        </dgm:presLayoutVars>
      </dgm:prSet>
      <dgm:spPr/>
    </dgm:pt>
    <dgm:pt modelId="{7EA68148-58F5-6B4D-9D31-154777A7318F}" type="pres">
      <dgm:prSet presAssocID="{ED0D77FE-AFB6-CE48-93E6-F72C50DA3ABA}" presName="gear2srcNode" presStyleLbl="node1" presStyleIdx="1" presStyleCnt="3"/>
      <dgm:spPr/>
    </dgm:pt>
    <dgm:pt modelId="{28BAB122-03D7-9E41-BD70-00868DBE86B5}" type="pres">
      <dgm:prSet presAssocID="{ED0D77FE-AFB6-CE48-93E6-F72C50DA3ABA}" presName="gear2dstNode" presStyleLbl="node1" presStyleIdx="1" presStyleCnt="3"/>
      <dgm:spPr/>
    </dgm:pt>
    <dgm:pt modelId="{7E9013D5-2F74-1642-8399-04A8B37926DA}" type="pres">
      <dgm:prSet presAssocID="{ABB7DB82-1BF7-5F42-83EE-F8F3E99ADD3E}" presName="gear3" presStyleLbl="node1" presStyleIdx="2" presStyleCnt="3"/>
      <dgm:spPr/>
    </dgm:pt>
    <dgm:pt modelId="{D041EBA3-EBA1-3C49-A8A4-E38B323F6483}" type="pres">
      <dgm:prSet presAssocID="{ABB7DB82-1BF7-5F42-83EE-F8F3E99ADD3E}" presName="gear3tx" presStyleLbl="node1" presStyleIdx="2" presStyleCnt="3">
        <dgm:presLayoutVars>
          <dgm:chMax val="1"/>
          <dgm:bulletEnabled val="1"/>
        </dgm:presLayoutVars>
      </dgm:prSet>
      <dgm:spPr/>
    </dgm:pt>
    <dgm:pt modelId="{B6C5C743-019C-154B-A8A7-071D69B51242}" type="pres">
      <dgm:prSet presAssocID="{ABB7DB82-1BF7-5F42-83EE-F8F3E99ADD3E}" presName="gear3srcNode" presStyleLbl="node1" presStyleIdx="2" presStyleCnt="3"/>
      <dgm:spPr/>
    </dgm:pt>
    <dgm:pt modelId="{83AFC961-4EA5-CA44-BA78-2607CE5EC53B}" type="pres">
      <dgm:prSet presAssocID="{ABB7DB82-1BF7-5F42-83EE-F8F3E99ADD3E}" presName="gear3dstNode" presStyleLbl="node1" presStyleIdx="2" presStyleCnt="3"/>
      <dgm:spPr/>
    </dgm:pt>
    <dgm:pt modelId="{5B543FBC-5B53-3941-8379-502DC2719F23}" type="pres">
      <dgm:prSet presAssocID="{A7E57F27-3FB4-C941-B7ED-C22634E587EF}" presName="connector1" presStyleLbl="sibTrans2D1" presStyleIdx="0" presStyleCnt="3"/>
      <dgm:spPr/>
    </dgm:pt>
    <dgm:pt modelId="{0A0DF592-E66F-5A4E-8DF8-6C493517947D}" type="pres">
      <dgm:prSet presAssocID="{11EAC415-17DC-E14A-BBCD-810E29496B18}" presName="connector2" presStyleLbl="sibTrans2D1" presStyleIdx="1" presStyleCnt="3"/>
      <dgm:spPr/>
    </dgm:pt>
    <dgm:pt modelId="{D1BE1CFC-0A96-0340-94C2-FC47D8316550}" type="pres">
      <dgm:prSet presAssocID="{515150D2-30B6-AC4A-A33F-4C4D5E9DEEC8}" presName="connector3" presStyleLbl="sibTrans2D1" presStyleIdx="2" presStyleCnt="3"/>
      <dgm:spPr/>
    </dgm:pt>
  </dgm:ptLst>
  <dgm:cxnLst>
    <dgm:cxn modelId="{D9C1660B-A4FE-1342-B3AB-92E223B707A9}" type="presOf" srcId="{ED0D77FE-AFB6-CE48-93E6-F72C50DA3ABA}" destId="{7EA68148-58F5-6B4D-9D31-154777A7318F}" srcOrd="1" destOrd="0" presId="urn:microsoft.com/office/officeart/2005/8/layout/gear1"/>
    <dgm:cxn modelId="{0CB57E10-4ECA-7747-AEA9-AD7D64882D61}" type="presOf" srcId="{ABB7DB82-1BF7-5F42-83EE-F8F3E99ADD3E}" destId="{83AFC961-4EA5-CA44-BA78-2607CE5EC53B}" srcOrd="3" destOrd="0" presId="urn:microsoft.com/office/officeart/2005/8/layout/gear1"/>
    <dgm:cxn modelId="{EC692F1E-4CC1-4C46-9E52-9BD5BA04CEAB}" type="presOf" srcId="{5DEEAD70-0379-1C45-92D6-CE97CBDABDFD}" destId="{849575CD-F44C-654E-B09D-AEA74B2D912D}" srcOrd="2" destOrd="0" presId="urn:microsoft.com/office/officeart/2005/8/layout/gear1"/>
    <dgm:cxn modelId="{8B806935-4D9E-1745-B736-7ADFD14D980C}" srcId="{85AD2D2C-68B3-FA47-B0BE-AB4BF4BA314C}" destId="{ABB7DB82-1BF7-5F42-83EE-F8F3E99ADD3E}" srcOrd="2" destOrd="0" parTransId="{FFD7D690-50CC-3541-90EA-ADAE4CA2CB51}" sibTransId="{515150D2-30B6-AC4A-A33F-4C4D5E9DEEC8}"/>
    <dgm:cxn modelId="{FDB38E45-BE75-1149-864E-32B2EFD56814}" type="presOf" srcId="{515150D2-30B6-AC4A-A33F-4C4D5E9DEEC8}" destId="{D1BE1CFC-0A96-0340-94C2-FC47D8316550}" srcOrd="0" destOrd="0" presId="urn:microsoft.com/office/officeart/2005/8/layout/gear1"/>
    <dgm:cxn modelId="{1F048E4A-EF26-2143-AACA-ABDE75E595E0}" srcId="{85AD2D2C-68B3-FA47-B0BE-AB4BF4BA314C}" destId="{ED0D77FE-AFB6-CE48-93E6-F72C50DA3ABA}" srcOrd="1" destOrd="0" parTransId="{41DC1FCB-6DBD-A443-8DDD-FE0EF605F911}" sibTransId="{11EAC415-17DC-E14A-BBCD-810E29496B18}"/>
    <dgm:cxn modelId="{F48D644E-A611-6746-AAEB-DCB59D6926E6}" type="presOf" srcId="{5DEEAD70-0379-1C45-92D6-CE97CBDABDFD}" destId="{AB61F384-8222-3F4B-B2FA-5851E00CBCA1}" srcOrd="0" destOrd="0" presId="urn:microsoft.com/office/officeart/2005/8/layout/gear1"/>
    <dgm:cxn modelId="{0285DF58-FEB7-E548-9C75-4E41E7766322}" type="presOf" srcId="{A7E57F27-3FB4-C941-B7ED-C22634E587EF}" destId="{5B543FBC-5B53-3941-8379-502DC2719F23}" srcOrd="0" destOrd="0" presId="urn:microsoft.com/office/officeart/2005/8/layout/gear1"/>
    <dgm:cxn modelId="{F18EC563-1555-BA46-B33B-E683BD01E1F7}" type="presOf" srcId="{ED0D77FE-AFB6-CE48-93E6-F72C50DA3ABA}" destId="{28BAB122-03D7-9E41-BD70-00868DBE86B5}" srcOrd="2" destOrd="0" presId="urn:microsoft.com/office/officeart/2005/8/layout/gear1"/>
    <dgm:cxn modelId="{00533F7D-96E2-2A41-BC51-DBAEED606295}" type="presOf" srcId="{11EAC415-17DC-E14A-BBCD-810E29496B18}" destId="{0A0DF592-E66F-5A4E-8DF8-6C493517947D}" srcOrd="0" destOrd="0" presId="urn:microsoft.com/office/officeart/2005/8/layout/gear1"/>
    <dgm:cxn modelId="{F32959A0-7A01-054D-B62F-1B3BC51469AE}" type="presOf" srcId="{ABB7DB82-1BF7-5F42-83EE-F8F3E99ADD3E}" destId="{7E9013D5-2F74-1642-8399-04A8B37926DA}" srcOrd="0" destOrd="0" presId="urn:microsoft.com/office/officeart/2005/8/layout/gear1"/>
    <dgm:cxn modelId="{A05ACDA2-C769-3D4F-BE1E-6D84CFF7B4F6}" type="presOf" srcId="{ABB7DB82-1BF7-5F42-83EE-F8F3E99ADD3E}" destId="{B6C5C743-019C-154B-A8A7-071D69B51242}" srcOrd="2" destOrd="0" presId="urn:microsoft.com/office/officeart/2005/8/layout/gear1"/>
    <dgm:cxn modelId="{3B42C0AE-A3F5-714C-9A92-19110F7876F6}" type="presOf" srcId="{ABB7DB82-1BF7-5F42-83EE-F8F3E99ADD3E}" destId="{D041EBA3-EBA1-3C49-A8A4-E38B323F6483}" srcOrd="1" destOrd="0" presId="urn:microsoft.com/office/officeart/2005/8/layout/gear1"/>
    <dgm:cxn modelId="{A9043BC6-E24D-7444-8259-CADE78EF3325}" type="presOf" srcId="{5DEEAD70-0379-1C45-92D6-CE97CBDABDFD}" destId="{C3C189BE-6D56-3A43-8FFB-3ED6EC2FB524}" srcOrd="1" destOrd="0" presId="urn:microsoft.com/office/officeart/2005/8/layout/gear1"/>
    <dgm:cxn modelId="{0B5454DB-3E90-6041-8D32-E0C04E18E930}" type="presOf" srcId="{85AD2D2C-68B3-FA47-B0BE-AB4BF4BA314C}" destId="{AAFEF9BC-ED5A-804E-AF46-C17004E43E0C}" srcOrd="0" destOrd="0" presId="urn:microsoft.com/office/officeart/2005/8/layout/gear1"/>
    <dgm:cxn modelId="{52530BE5-F1D6-384A-B921-7957551BE94C}" srcId="{85AD2D2C-68B3-FA47-B0BE-AB4BF4BA314C}" destId="{5DEEAD70-0379-1C45-92D6-CE97CBDABDFD}" srcOrd="0" destOrd="0" parTransId="{14DCA095-B1C8-FF4D-B485-AED78DBC0C8E}" sibTransId="{A7E57F27-3FB4-C941-B7ED-C22634E587EF}"/>
    <dgm:cxn modelId="{0A89B6E9-1FB9-4946-A033-1A1BB7D3F496}" type="presOf" srcId="{ED0D77FE-AFB6-CE48-93E6-F72C50DA3ABA}" destId="{6263D8AC-E75D-0544-AAF1-8D2D8649A0AC}" srcOrd="0" destOrd="0" presId="urn:microsoft.com/office/officeart/2005/8/layout/gear1"/>
    <dgm:cxn modelId="{70D262C9-51D0-3C4F-8C2A-F8119C162FD7}" type="presParOf" srcId="{AAFEF9BC-ED5A-804E-AF46-C17004E43E0C}" destId="{AB61F384-8222-3F4B-B2FA-5851E00CBCA1}" srcOrd="0" destOrd="0" presId="urn:microsoft.com/office/officeart/2005/8/layout/gear1"/>
    <dgm:cxn modelId="{667B8074-6FBE-2F49-B5D5-13470BF77875}" type="presParOf" srcId="{AAFEF9BC-ED5A-804E-AF46-C17004E43E0C}" destId="{C3C189BE-6D56-3A43-8FFB-3ED6EC2FB524}" srcOrd="1" destOrd="0" presId="urn:microsoft.com/office/officeart/2005/8/layout/gear1"/>
    <dgm:cxn modelId="{6275DFF5-862A-D64F-B410-CBD204B9C787}" type="presParOf" srcId="{AAFEF9BC-ED5A-804E-AF46-C17004E43E0C}" destId="{849575CD-F44C-654E-B09D-AEA74B2D912D}" srcOrd="2" destOrd="0" presId="urn:microsoft.com/office/officeart/2005/8/layout/gear1"/>
    <dgm:cxn modelId="{CA76F037-BD8B-B543-B70F-844709D7F06C}" type="presParOf" srcId="{AAFEF9BC-ED5A-804E-AF46-C17004E43E0C}" destId="{6263D8AC-E75D-0544-AAF1-8D2D8649A0AC}" srcOrd="3" destOrd="0" presId="urn:microsoft.com/office/officeart/2005/8/layout/gear1"/>
    <dgm:cxn modelId="{FAA4782B-4340-3443-8E51-71E584A7AB94}" type="presParOf" srcId="{AAFEF9BC-ED5A-804E-AF46-C17004E43E0C}" destId="{7EA68148-58F5-6B4D-9D31-154777A7318F}" srcOrd="4" destOrd="0" presId="urn:microsoft.com/office/officeart/2005/8/layout/gear1"/>
    <dgm:cxn modelId="{48435CBE-AE85-F54B-AE95-1217DAB7DE2F}" type="presParOf" srcId="{AAFEF9BC-ED5A-804E-AF46-C17004E43E0C}" destId="{28BAB122-03D7-9E41-BD70-00868DBE86B5}" srcOrd="5" destOrd="0" presId="urn:microsoft.com/office/officeart/2005/8/layout/gear1"/>
    <dgm:cxn modelId="{53756012-C3BD-A34E-A50D-A14A0D46041C}" type="presParOf" srcId="{AAFEF9BC-ED5A-804E-AF46-C17004E43E0C}" destId="{7E9013D5-2F74-1642-8399-04A8B37926DA}" srcOrd="6" destOrd="0" presId="urn:microsoft.com/office/officeart/2005/8/layout/gear1"/>
    <dgm:cxn modelId="{925C858E-FC1F-614F-8BC3-9CF268989550}" type="presParOf" srcId="{AAFEF9BC-ED5A-804E-AF46-C17004E43E0C}" destId="{D041EBA3-EBA1-3C49-A8A4-E38B323F6483}" srcOrd="7" destOrd="0" presId="urn:microsoft.com/office/officeart/2005/8/layout/gear1"/>
    <dgm:cxn modelId="{0FEFBFB3-D9CC-3342-98C5-C5252502216B}" type="presParOf" srcId="{AAFEF9BC-ED5A-804E-AF46-C17004E43E0C}" destId="{B6C5C743-019C-154B-A8A7-071D69B51242}" srcOrd="8" destOrd="0" presId="urn:microsoft.com/office/officeart/2005/8/layout/gear1"/>
    <dgm:cxn modelId="{80CC5DBA-5DC5-DF47-95AA-53AA4D0F8F2F}" type="presParOf" srcId="{AAFEF9BC-ED5A-804E-AF46-C17004E43E0C}" destId="{83AFC961-4EA5-CA44-BA78-2607CE5EC53B}" srcOrd="9" destOrd="0" presId="urn:microsoft.com/office/officeart/2005/8/layout/gear1"/>
    <dgm:cxn modelId="{A0200448-34E8-7442-BABB-B5ED82FA863A}" type="presParOf" srcId="{AAFEF9BC-ED5A-804E-AF46-C17004E43E0C}" destId="{5B543FBC-5B53-3941-8379-502DC2719F23}" srcOrd="10" destOrd="0" presId="urn:microsoft.com/office/officeart/2005/8/layout/gear1"/>
    <dgm:cxn modelId="{3D67D730-5D79-1C48-8771-28623CD0D454}" type="presParOf" srcId="{AAFEF9BC-ED5A-804E-AF46-C17004E43E0C}" destId="{0A0DF592-E66F-5A4E-8DF8-6C493517947D}" srcOrd="11" destOrd="0" presId="urn:microsoft.com/office/officeart/2005/8/layout/gear1"/>
    <dgm:cxn modelId="{2942BEBF-4AE6-574D-AB01-D96C151A764D}" type="presParOf" srcId="{AAFEF9BC-ED5A-804E-AF46-C17004E43E0C}" destId="{D1BE1CFC-0A96-0340-94C2-FC47D8316550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86699FD-67FD-DC42-A9F2-DAC10B7DC53D}" type="doc">
      <dgm:prSet loTypeId="urn:microsoft.com/office/officeart/2005/8/layout/target1" loCatId="" qsTypeId="urn:microsoft.com/office/officeart/2005/8/quickstyle/simple1" qsCatId="simple" csTypeId="urn:microsoft.com/office/officeart/2005/8/colors/accent1_5" csCatId="accent1" phldr="1"/>
      <dgm:spPr/>
    </dgm:pt>
    <dgm:pt modelId="{D1DB9839-A0FD-EA43-8226-185D8F8A1094}">
      <dgm:prSet phldrT="[Text]"/>
      <dgm:spPr/>
      <dgm:t>
        <a:bodyPr/>
        <a:lstStyle/>
        <a:p>
          <a:r>
            <a:rPr lang="en-GB" dirty="0"/>
            <a:t>Domain layer</a:t>
          </a:r>
        </a:p>
      </dgm:t>
    </dgm:pt>
    <dgm:pt modelId="{FBB5C363-75FA-DD40-A485-FB30278F7A94}" type="parTrans" cxnId="{525C8756-A4B1-D948-B876-B3B749171B4B}">
      <dgm:prSet/>
      <dgm:spPr/>
      <dgm:t>
        <a:bodyPr/>
        <a:lstStyle/>
        <a:p>
          <a:endParaRPr lang="en-GB"/>
        </a:p>
      </dgm:t>
    </dgm:pt>
    <dgm:pt modelId="{B0B88A3C-F47D-C946-9CEF-7A518C9F18D7}" type="sibTrans" cxnId="{525C8756-A4B1-D948-B876-B3B749171B4B}">
      <dgm:prSet/>
      <dgm:spPr/>
      <dgm:t>
        <a:bodyPr/>
        <a:lstStyle/>
        <a:p>
          <a:endParaRPr lang="en-GB"/>
        </a:p>
      </dgm:t>
    </dgm:pt>
    <dgm:pt modelId="{E1E1C5C6-3967-8B4D-8C7D-B7CC3F11A07F}">
      <dgm:prSet phldrT="[Text]"/>
      <dgm:spPr/>
      <dgm:t>
        <a:bodyPr/>
        <a:lstStyle/>
        <a:p>
          <a:r>
            <a:rPr lang="en-GB" dirty="0"/>
            <a:t>Application layer</a:t>
          </a:r>
        </a:p>
      </dgm:t>
    </dgm:pt>
    <dgm:pt modelId="{79684D42-4570-0E4E-A61A-6D14DC9C7B93}" type="parTrans" cxnId="{DEF87573-166F-5D47-A0A6-48EE3FF7B87F}">
      <dgm:prSet/>
      <dgm:spPr/>
      <dgm:t>
        <a:bodyPr/>
        <a:lstStyle/>
        <a:p>
          <a:endParaRPr lang="en-GB"/>
        </a:p>
      </dgm:t>
    </dgm:pt>
    <dgm:pt modelId="{CAF3877F-567C-7542-BBD0-E6368F88039A}" type="sibTrans" cxnId="{DEF87573-166F-5D47-A0A6-48EE3FF7B87F}">
      <dgm:prSet/>
      <dgm:spPr/>
      <dgm:t>
        <a:bodyPr/>
        <a:lstStyle/>
        <a:p>
          <a:endParaRPr lang="en-GB"/>
        </a:p>
      </dgm:t>
    </dgm:pt>
    <dgm:pt modelId="{A73F89A0-1C2E-D141-A43F-CA038173E4DA}">
      <dgm:prSet phldrT="[Text]"/>
      <dgm:spPr/>
      <dgm:t>
        <a:bodyPr/>
        <a:lstStyle/>
        <a:p>
          <a:r>
            <a:rPr lang="en-GB" dirty="0"/>
            <a:t>Consumers and integration (Adapters)</a:t>
          </a:r>
        </a:p>
      </dgm:t>
    </dgm:pt>
    <dgm:pt modelId="{1CC956C4-23D9-0C4D-991A-0B92AEF201EB}" type="parTrans" cxnId="{67A7D966-6A38-E34C-9F3D-D4820A92E54B}">
      <dgm:prSet/>
      <dgm:spPr/>
      <dgm:t>
        <a:bodyPr/>
        <a:lstStyle/>
        <a:p>
          <a:endParaRPr lang="en-GB"/>
        </a:p>
      </dgm:t>
    </dgm:pt>
    <dgm:pt modelId="{0EAC7100-B14B-0B47-8F27-A7B1B82DC1E4}" type="sibTrans" cxnId="{67A7D966-6A38-E34C-9F3D-D4820A92E54B}">
      <dgm:prSet/>
      <dgm:spPr/>
      <dgm:t>
        <a:bodyPr/>
        <a:lstStyle/>
        <a:p>
          <a:endParaRPr lang="en-GB"/>
        </a:p>
      </dgm:t>
    </dgm:pt>
    <dgm:pt modelId="{45989B45-8003-8C45-8878-89FAAD88FB26}">
      <dgm:prSet phldrT="[Text]"/>
      <dgm:spPr/>
      <dgm:t>
        <a:bodyPr/>
        <a:lstStyle/>
        <a:p>
          <a:r>
            <a:rPr lang="en-GB" dirty="0"/>
            <a:t>Domain model</a:t>
          </a:r>
        </a:p>
      </dgm:t>
    </dgm:pt>
    <dgm:pt modelId="{CB2DC6F5-7157-B345-88EB-92921BE8349C}" type="parTrans" cxnId="{326E2AF3-D4A0-4547-900F-3C244D533091}">
      <dgm:prSet/>
      <dgm:spPr/>
      <dgm:t>
        <a:bodyPr/>
        <a:lstStyle/>
        <a:p>
          <a:endParaRPr lang="en-GB"/>
        </a:p>
      </dgm:t>
    </dgm:pt>
    <dgm:pt modelId="{82C6C2EE-B317-0D40-B94E-558BAFEBC5C3}" type="sibTrans" cxnId="{326E2AF3-D4A0-4547-900F-3C244D533091}">
      <dgm:prSet/>
      <dgm:spPr/>
      <dgm:t>
        <a:bodyPr/>
        <a:lstStyle/>
        <a:p>
          <a:endParaRPr lang="en-GB"/>
        </a:p>
      </dgm:t>
    </dgm:pt>
    <dgm:pt modelId="{4F1C50CD-329C-C145-86E6-540DE0F267DA}">
      <dgm:prSet phldrT="[Text]"/>
      <dgm:spPr/>
      <dgm:t>
        <a:bodyPr/>
        <a:lstStyle/>
        <a:p>
          <a:r>
            <a:rPr lang="en-GB" dirty="0"/>
            <a:t>Services</a:t>
          </a:r>
        </a:p>
      </dgm:t>
    </dgm:pt>
    <dgm:pt modelId="{76D37959-45CB-E947-82D4-CA47D2A66018}" type="parTrans" cxnId="{4998C750-D5D5-D04A-B3D7-3413F5FB9619}">
      <dgm:prSet/>
      <dgm:spPr/>
      <dgm:t>
        <a:bodyPr/>
        <a:lstStyle/>
        <a:p>
          <a:endParaRPr lang="en-GB"/>
        </a:p>
      </dgm:t>
    </dgm:pt>
    <dgm:pt modelId="{05945C54-1404-6E45-823E-F43778BCA87E}" type="sibTrans" cxnId="{4998C750-D5D5-D04A-B3D7-3413F5FB9619}">
      <dgm:prSet/>
      <dgm:spPr/>
      <dgm:t>
        <a:bodyPr/>
        <a:lstStyle/>
        <a:p>
          <a:endParaRPr lang="en-GB"/>
        </a:p>
      </dgm:t>
    </dgm:pt>
    <dgm:pt modelId="{D90716D7-B4DC-3446-8B0E-336FF901B09F}">
      <dgm:prSet phldrT="[Text]"/>
      <dgm:spPr/>
      <dgm:t>
        <a:bodyPr/>
        <a:lstStyle/>
        <a:p>
          <a:r>
            <a:rPr lang="en-GB" dirty="0"/>
            <a:t>Business rules</a:t>
          </a:r>
        </a:p>
      </dgm:t>
    </dgm:pt>
    <dgm:pt modelId="{8D42594B-AEBD-684E-8615-8A7FC85C1834}" type="parTrans" cxnId="{49551CE9-FD80-4641-95D6-09799877BC57}">
      <dgm:prSet/>
      <dgm:spPr/>
      <dgm:t>
        <a:bodyPr/>
        <a:lstStyle/>
        <a:p>
          <a:endParaRPr lang="en-GB"/>
        </a:p>
      </dgm:t>
    </dgm:pt>
    <dgm:pt modelId="{445EE09E-AFF3-434E-B439-A78582DE8722}" type="sibTrans" cxnId="{49551CE9-FD80-4641-95D6-09799877BC57}">
      <dgm:prSet/>
      <dgm:spPr/>
      <dgm:t>
        <a:bodyPr/>
        <a:lstStyle/>
        <a:p>
          <a:endParaRPr lang="en-GB"/>
        </a:p>
      </dgm:t>
    </dgm:pt>
    <dgm:pt modelId="{4F788F54-B53A-674A-9CBE-EFA167C742A2}">
      <dgm:prSet phldrT="[Text]"/>
      <dgm:spPr/>
      <dgm:t>
        <a:bodyPr/>
        <a:lstStyle/>
        <a:p>
          <a:r>
            <a:rPr lang="en-GB" dirty="0"/>
            <a:t>Adapter definitions</a:t>
          </a:r>
        </a:p>
      </dgm:t>
    </dgm:pt>
    <dgm:pt modelId="{458FA68E-812E-A545-8620-288B90E96248}" type="parTrans" cxnId="{1E3E353A-FDAA-DA47-A7AD-2356B08B17E9}">
      <dgm:prSet/>
      <dgm:spPr/>
      <dgm:t>
        <a:bodyPr/>
        <a:lstStyle/>
        <a:p>
          <a:endParaRPr lang="en-GB"/>
        </a:p>
      </dgm:t>
    </dgm:pt>
    <dgm:pt modelId="{774B2200-1D7C-274E-BB4D-04A24380DB80}" type="sibTrans" cxnId="{1E3E353A-FDAA-DA47-A7AD-2356B08B17E9}">
      <dgm:prSet/>
      <dgm:spPr/>
      <dgm:t>
        <a:bodyPr/>
        <a:lstStyle/>
        <a:p>
          <a:endParaRPr lang="en-GB"/>
        </a:p>
      </dgm:t>
    </dgm:pt>
    <dgm:pt modelId="{7A6CA4C0-F5D0-4F43-A55B-F70CEEBE8CB6}">
      <dgm:prSet phldrT="[Text]"/>
      <dgm:spPr/>
      <dgm:t>
        <a:bodyPr/>
        <a:lstStyle/>
        <a:p>
          <a:r>
            <a:rPr lang="en-GB" dirty="0"/>
            <a:t>User interface</a:t>
          </a:r>
        </a:p>
      </dgm:t>
    </dgm:pt>
    <dgm:pt modelId="{2030E0F0-B455-3348-A360-A32B0023DFA5}" type="parTrans" cxnId="{9C176016-62D0-DE44-9F8C-6FA79CE45F36}">
      <dgm:prSet/>
      <dgm:spPr/>
      <dgm:t>
        <a:bodyPr/>
        <a:lstStyle/>
        <a:p>
          <a:endParaRPr lang="en-GB"/>
        </a:p>
      </dgm:t>
    </dgm:pt>
    <dgm:pt modelId="{05B72380-8BFE-5A4D-8EFD-9AC5DC0766CF}" type="sibTrans" cxnId="{9C176016-62D0-DE44-9F8C-6FA79CE45F36}">
      <dgm:prSet/>
      <dgm:spPr/>
      <dgm:t>
        <a:bodyPr/>
        <a:lstStyle/>
        <a:p>
          <a:endParaRPr lang="en-GB"/>
        </a:p>
      </dgm:t>
    </dgm:pt>
    <dgm:pt modelId="{26601224-853B-AE40-ABAC-113687309551}">
      <dgm:prSet phldrT="[Text]"/>
      <dgm:spPr/>
      <dgm:t>
        <a:bodyPr/>
        <a:lstStyle/>
        <a:p>
          <a:r>
            <a:rPr lang="en-GB" dirty="0" err="1"/>
            <a:t>Persistance</a:t>
          </a:r>
          <a:endParaRPr lang="en-GB" dirty="0"/>
        </a:p>
      </dgm:t>
    </dgm:pt>
    <dgm:pt modelId="{91E6F237-345D-E24A-81B2-26B7CEE954E9}" type="parTrans" cxnId="{6D8C3166-2019-EE4B-912D-A9A6BC3C1DC9}">
      <dgm:prSet/>
      <dgm:spPr/>
      <dgm:t>
        <a:bodyPr/>
        <a:lstStyle/>
        <a:p>
          <a:endParaRPr lang="en-GB"/>
        </a:p>
      </dgm:t>
    </dgm:pt>
    <dgm:pt modelId="{D6362AEE-F236-6842-A33A-7AFF5E2323CE}" type="sibTrans" cxnId="{6D8C3166-2019-EE4B-912D-A9A6BC3C1DC9}">
      <dgm:prSet/>
      <dgm:spPr/>
      <dgm:t>
        <a:bodyPr/>
        <a:lstStyle/>
        <a:p>
          <a:endParaRPr lang="en-GB"/>
        </a:p>
      </dgm:t>
    </dgm:pt>
    <dgm:pt modelId="{D5DC0F6E-D469-E84A-922D-4082D6991C3D}">
      <dgm:prSet phldrT="[Text]"/>
      <dgm:spPr/>
      <dgm:t>
        <a:bodyPr/>
        <a:lstStyle/>
        <a:p>
          <a:r>
            <a:rPr lang="en-GB" dirty="0"/>
            <a:t>Integrations</a:t>
          </a:r>
        </a:p>
      </dgm:t>
    </dgm:pt>
    <dgm:pt modelId="{DD7A8DC5-51B9-4746-80D0-A491A555CE9A}" type="parTrans" cxnId="{CD5A6D8A-77EA-FB48-AC1F-D52CD8CE590D}">
      <dgm:prSet/>
      <dgm:spPr/>
      <dgm:t>
        <a:bodyPr/>
        <a:lstStyle/>
        <a:p>
          <a:endParaRPr lang="en-GB"/>
        </a:p>
      </dgm:t>
    </dgm:pt>
    <dgm:pt modelId="{8CB273F6-E880-1D44-BAEA-9FDC9A37F443}" type="sibTrans" cxnId="{CD5A6D8A-77EA-FB48-AC1F-D52CD8CE590D}">
      <dgm:prSet/>
      <dgm:spPr/>
      <dgm:t>
        <a:bodyPr/>
        <a:lstStyle/>
        <a:p>
          <a:endParaRPr lang="en-GB"/>
        </a:p>
      </dgm:t>
    </dgm:pt>
    <dgm:pt modelId="{87337E53-8C03-FE49-8488-27A234E701F0}" type="pres">
      <dgm:prSet presAssocID="{786699FD-67FD-DC42-A9F2-DAC10B7DC53D}" presName="composite" presStyleCnt="0">
        <dgm:presLayoutVars>
          <dgm:chMax val="5"/>
          <dgm:dir/>
          <dgm:resizeHandles val="exact"/>
        </dgm:presLayoutVars>
      </dgm:prSet>
      <dgm:spPr/>
    </dgm:pt>
    <dgm:pt modelId="{1A741A36-54B3-4343-92B0-EFBE36A86254}" type="pres">
      <dgm:prSet presAssocID="{D1DB9839-A0FD-EA43-8226-185D8F8A1094}" presName="circle1" presStyleLbl="lnNode1" presStyleIdx="0" presStyleCnt="3"/>
      <dgm:spPr/>
    </dgm:pt>
    <dgm:pt modelId="{E69BBFDA-6200-0B4B-8C95-809D627F5720}" type="pres">
      <dgm:prSet presAssocID="{D1DB9839-A0FD-EA43-8226-185D8F8A1094}" presName="text1" presStyleLbl="revTx" presStyleIdx="0" presStyleCnt="3">
        <dgm:presLayoutVars>
          <dgm:bulletEnabled val="1"/>
        </dgm:presLayoutVars>
      </dgm:prSet>
      <dgm:spPr/>
    </dgm:pt>
    <dgm:pt modelId="{D9932D6A-605A-4645-9F91-7E98B5A029D7}" type="pres">
      <dgm:prSet presAssocID="{D1DB9839-A0FD-EA43-8226-185D8F8A1094}" presName="line1" presStyleLbl="callout" presStyleIdx="0" presStyleCnt="6"/>
      <dgm:spPr/>
    </dgm:pt>
    <dgm:pt modelId="{2953992F-B093-EF40-B943-B100FCF6A20F}" type="pres">
      <dgm:prSet presAssocID="{D1DB9839-A0FD-EA43-8226-185D8F8A1094}" presName="d1" presStyleLbl="callout" presStyleIdx="1" presStyleCnt="6"/>
      <dgm:spPr/>
    </dgm:pt>
    <dgm:pt modelId="{5B80D193-F81D-2241-A4F2-025932F61575}" type="pres">
      <dgm:prSet presAssocID="{E1E1C5C6-3967-8B4D-8C7D-B7CC3F11A07F}" presName="circle2" presStyleLbl="lnNode1" presStyleIdx="1" presStyleCnt="3"/>
      <dgm:spPr/>
    </dgm:pt>
    <dgm:pt modelId="{E31B5857-8A08-A54E-9126-2B26A9E36C31}" type="pres">
      <dgm:prSet presAssocID="{E1E1C5C6-3967-8B4D-8C7D-B7CC3F11A07F}" presName="text2" presStyleLbl="revTx" presStyleIdx="1" presStyleCnt="3">
        <dgm:presLayoutVars>
          <dgm:bulletEnabled val="1"/>
        </dgm:presLayoutVars>
      </dgm:prSet>
      <dgm:spPr/>
    </dgm:pt>
    <dgm:pt modelId="{92919E08-22AD-A04E-9508-7C607491FF54}" type="pres">
      <dgm:prSet presAssocID="{E1E1C5C6-3967-8B4D-8C7D-B7CC3F11A07F}" presName="line2" presStyleLbl="callout" presStyleIdx="2" presStyleCnt="6"/>
      <dgm:spPr/>
    </dgm:pt>
    <dgm:pt modelId="{569700F9-9D44-184D-97F5-8A626583A180}" type="pres">
      <dgm:prSet presAssocID="{E1E1C5C6-3967-8B4D-8C7D-B7CC3F11A07F}" presName="d2" presStyleLbl="callout" presStyleIdx="3" presStyleCnt="6"/>
      <dgm:spPr/>
    </dgm:pt>
    <dgm:pt modelId="{23BFAE44-D4B6-DC49-B32B-130FD3593BB9}" type="pres">
      <dgm:prSet presAssocID="{A73F89A0-1C2E-D141-A43F-CA038173E4DA}" presName="circle3" presStyleLbl="lnNode1" presStyleIdx="2" presStyleCnt="3"/>
      <dgm:spPr/>
    </dgm:pt>
    <dgm:pt modelId="{DF3FDEDD-9771-9245-92A0-96665297B9D3}" type="pres">
      <dgm:prSet presAssocID="{A73F89A0-1C2E-D141-A43F-CA038173E4DA}" presName="text3" presStyleLbl="revTx" presStyleIdx="2" presStyleCnt="3">
        <dgm:presLayoutVars>
          <dgm:bulletEnabled val="1"/>
        </dgm:presLayoutVars>
      </dgm:prSet>
      <dgm:spPr/>
    </dgm:pt>
    <dgm:pt modelId="{4164AB21-4BFF-7743-AB55-1643CA004D84}" type="pres">
      <dgm:prSet presAssocID="{A73F89A0-1C2E-D141-A43F-CA038173E4DA}" presName="line3" presStyleLbl="callout" presStyleIdx="4" presStyleCnt="6"/>
      <dgm:spPr/>
    </dgm:pt>
    <dgm:pt modelId="{B4208732-8F3A-E348-9417-CCC4751C2F78}" type="pres">
      <dgm:prSet presAssocID="{A73F89A0-1C2E-D141-A43F-CA038173E4DA}" presName="d3" presStyleLbl="callout" presStyleIdx="5" presStyleCnt="6"/>
      <dgm:spPr/>
    </dgm:pt>
  </dgm:ptLst>
  <dgm:cxnLst>
    <dgm:cxn modelId="{AE8B150F-842B-BC43-8477-ED2877EFD263}" type="presOf" srcId="{45989B45-8003-8C45-8878-89FAAD88FB26}" destId="{E69BBFDA-6200-0B4B-8C95-809D627F5720}" srcOrd="0" destOrd="1" presId="urn:microsoft.com/office/officeart/2005/8/layout/target1"/>
    <dgm:cxn modelId="{9C176016-62D0-DE44-9F8C-6FA79CE45F36}" srcId="{A73F89A0-1C2E-D141-A43F-CA038173E4DA}" destId="{7A6CA4C0-F5D0-4F43-A55B-F70CEEBE8CB6}" srcOrd="0" destOrd="0" parTransId="{2030E0F0-B455-3348-A360-A32B0023DFA5}" sibTransId="{05B72380-8BFE-5A4D-8EFD-9AC5DC0766CF}"/>
    <dgm:cxn modelId="{4C5B961D-3A2B-D340-AB29-A4A54C32E560}" type="presOf" srcId="{D90716D7-B4DC-3446-8B0E-336FF901B09F}" destId="{E31B5857-8A08-A54E-9126-2B26A9E36C31}" srcOrd="0" destOrd="2" presId="urn:microsoft.com/office/officeart/2005/8/layout/target1"/>
    <dgm:cxn modelId="{1E3E353A-FDAA-DA47-A7AD-2356B08B17E9}" srcId="{E1E1C5C6-3967-8B4D-8C7D-B7CC3F11A07F}" destId="{4F788F54-B53A-674A-9CBE-EFA167C742A2}" srcOrd="2" destOrd="0" parTransId="{458FA68E-812E-A545-8620-288B90E96248}" sibTransId="{774B2200-1D7C-274E-BB4D-04A24380DB80}"/>
    <dgm:cxn modelId="{CDDBD03F-C90B-F04B-A6B9-D4660A7A498A}" type="presOf" srcId="{786699FD-67FD-DC42-A9F2-DAC10B7DC53D}" destId="{87337E53-8C03-FE49-8488-27A234E701F0}" srcOrd="0" destOrd="0" presId="urn:microsoft.com/office/officeart/2005/8/layout/target1"/>
    <dgm:cxn modelId="{4998C750-D5D5-D04A-B3D7-3413F5FB9619}" srcId="{E1E1C5C6-3967-8B4D-8C7D-B7CC3F11A07F}" destId="{4F1C50CD-329C-C145-86E6-540DE0F267DA}" srcOrd="0" destOrd="0" parTransId="{76D37959-45CB-E947-82D4-CA47D2A66018}" sibTransId="{05945C54-1404-6E45-823E-F43778BCA87E}"/>
    <dgm:cxn modelId="{525C8756-A4B1-D948-B876-B3B749171B4B}" srcId="{786699FD-67FD-DC42-A9F2-DAC10B7DC53D}" destId="{D1DB9839-A0FD-EA43-8226-185D8F8A1094}" srcOrd="0" destOrd="0" parTransId="{FBB5C363-75FA-DD40-A485-FB30278F7A94}" sibTransId="{B0B88A3C-F47D-C946-9CEF-7A518C9F18D7}"/>
    <dgm:cxn modelId="{B2E41A59-EC8D-B64E-948B-A580D3D43808}" type="presOf" srcId="{4F788F54-B53A-674A-9CBE-EFA167C742A2}" destId="{E31B5857-8A08-A54E-9126-2B26A9E36C31}" srcOrd="0" destOrd="3" presId="urn:microsoft.com/office/officeart/2005/8/layout/target1"/>
    <dgm:cxn modelId="{6D8C3166-2019-EE4B-912D-A9A6BC3C1DC9}" srcId="{A73F89A0-1C2E-D141-A43F-CA038173E4DA}" destId="{26601224-853B-AE40-ABAC-113687309551}" srcOrd="1" destOrd="0" parTransId="{91E6F237-345D-E24A-81B2-26B7CEE954E9}" sibTransId="{D6362AEE-F236-6842-A33A-7AFF5E2323CE}"/>
    <dgm:cxn modelId="{67A7D966-6A38-E34C-9F3D-D4820A92E54B}" srcId="{786699FD-67FD-DC42-A9F2-DAC10B7DC53D}" destId="{A73F89A0-1C2E-D141-A43F-CA038173E4DA}" srcOrd="2" destOrd="0" parTransId="{1CC956C4-23D9-0C4D-991A-0B92AEF201EB}" sibTransId="{0EAC7100-B14B-0B47-8F27-A7B1B82DC1E4}"/>
    <dgm:cxn modelId="{DEF87573-166F-5D47-A0A6-48EE3FF7B87F}" srcId="{786699FD-67FD-DC42-A9F2-DAC10B7DC53D}" destId="{E1E1C5C6-3967-8B4D-8C7D-B7CC3F11A07F}" srcOrd="1" destOrd="0" parTransId="{79684D42-4570-0E4E-A61A-6D14DC9C7B93}" sibTransId="{CAF3877F-567C-7542-BBD0-E6368F88039A}"/>
    <dgm:cxn modelId="{8F3A787A-5A39-AD4A-A23E-77AF1876CF78}" type="presOf" srcId="{4F1C50CD-329C-C145-86E6-540DE0F267DA}" destId="{E31B5857-8A08-A54E-9126-2B26A9E36C31}" srcOrd="0" destOrd="1" presId="urn:microsoft.com/office/officeart/2005/8/layout/target1"/>
    <dgm:cxn modelId="{C6ED7F7E-6130-0846-BC00-2BD319FBD99F}" type="presOf" srcId="{A73F89A0-1C2E-D141-A43F-CA038173E4DA}" destId="{DF3FDEDD-9771-9245-92A0-96665297B9D3}" srcOrd="0" destOrd="0" presId="urn:microsoft.com/office/officeart/2005/8/layout/target1"/>
    <dgm:cxn modelId="{CD5A6D8A-77EA-FB48-AC1F-D52CD8CE590D}" srcId="{A73F89A0-1C2E-D141-A43F-CA038173E4DA}" destId="{D5DC0F6E-D469-E84A-922D-4082D6991C3D}" srcOrd="2" destOrd="0" parTransId="{DD7A8DC5-51B9-4746-80D0-A491A555CE9A}" sibTransId="{8CB273F6-E880-1D44-BAEA-9FDC9A37F443}"/>
    <dgm:cxn modelId="{7DFEA294-575C-3347-896F-BFCC0C2C3453}" type="presOf" srcId="{D5DC0F6E-D469-E84A-922D-4082D6991C3D}" destId="{DF3FDEDD-9771-9245-92A0-96665297B9D3}" srcOrd="0" destOrd="3" presId="urn:microsoft.com/office/officeart/2005/8/layout/target1"/>
    <dgm:cxn modelId="{BDC41E98-8E0F-E24C-A742-65E5B0E6E914}" type="presOf" srcId="{7A6CA4C0-F5D0-4F43-A55B-F70CEEBE8CB6}" destId="{DF3FDEDD-9771-9245-92A0-96665297B9D3}" srcOrd="0" destOrd="1" presId="urn:microsoft.com/office/officeart/2005/8/layout/target1"/>
    <dgm:cxn modelId="{9EEDA8C4-A921-6A4C-87B6-A7444E47258A}" type="presOf" srcId="{D1DB9839-A0FD-EA43-8226-185D8F8A1094}" destId="{E69BBFDA-6200-0B4B-8C95-809D627F5720}" srcOrd="0" destOrd="0" presId="urn:microsoft.com/office/officeart/2005/8/layout/target1"/>
    <dgm:cxn modelId="{1E6FD0CD-149B-1C41-B194-C0A8A9F9F59C}" type="presOf" srcId="{26601224-853B-AE40-ABAC-113687309551}" destId="{DF3FDEDD-9771-9245-92A0-96665297B9D3}" srcOrd="0" destOrd="2" presId="urn:microsoft.com/office/officeart/2005/8/layout/target1"/>
    <dgm:cxn modelId="{49551CE9-FD80-4641-95D6-09799877BC57}" srcId="{E1E1C5C6-3967-8B4D-8C7D-B7CC3F11A07F}" destId="{D90716D7-B4DC-3446-8B0E-336FF901B09F}" srcOrd="1" destOrd="0" parTransId="{8D42594B-AEBD-684E-8615-8A7FC85C1834}" sibTransId="{445EE09E-AFF3-434E-B439-A78582DE8722}"/>
    <dgm:cxn modelId="{326E2AF3-D4A0-4547-900F-3C244D533091}" srcId="{D1DB9839-A0FD-EA43-8226-185D8F8A1094}" destId="{45989B45-8003-8C45-8878-89FAAD88FB26}" srcOrd="0" destOrd="0" parTransId="{CB2DC6F5-7157-B345-88EB-92921BE8349C}" sibTransId="{82C6C2EE-B317-0D40-B94E-558BAFEBC5C3}"/>
    <dgm:cxn modelId="{B9BAA4F5-DD5C-B94C-97F7-F65EBB5625D3}" type="presOf" srcId="{E1E1C5C6-3967-8B4D-8C7D-B7CC3F11A07F}" destId="{E31B5857-8A08-A54E-9126-2B26A9E36C31}" srcOrd="0" destOrd="0" presId="urn:microsoft.com/office/officeart/2005/8/layout/target1"/>
    <dgm:cxn modelId="{CE945D2B-B100-F04C-B4FB-A1AD75FEA2D1}" type="presParOf" srcId="{87337E53-8C03-FE49-8488-27A234E701F0}" destId="{1A741A36-54B3-4343-92B0-EFBE36A86254}" srcOrd="0" destOrd="0" presId="urn:microsoft.com/office/officeart/2005/8/layout/target1"/>
    <dgm:cxn modelId="{D24F088C-3E95-DB46-95B4-5D8ED0C2F458}" type="presParOf" srcId="{87337E53-8C03-FE49-8488-27A234E701F0}" destId="{E69BBFDA-6200-0B4B-8C95-809D627F5720}" srcOrd="1" destOrd="0" presId="urn:microsoft.com/office/officeart/2005/8/layout/target1"/>
    <dgm:cxn modelId="{479EA0EA-EAAD-124B-84E2-D0B042AE3814}" type="presParOf" srcId="{87337E53-8C03-FE49-8488-27A234E701F0}" destId="{D9932D6A-605A-4645-9F91-7E98B5A029D7}" srcOrd="2" destOrd="0" presId="urn:microsoft.com/office/officeart/2005/8/layout/target1"/>
    <dgm:cxn modelId="{A942A268-38D2-B54A-91EF-960E9D6FC888}" type="presParOf" srcId="{87337E53-8C03-FE49-8488-27A234E701F0}" destId="{2953992F-B093-EF40-B943-B100FCF6A20F}" srcOrd="3" destOrd="0" presId="urn:microsoft.com/office/officeart/2005/8/layout/target1"/>
    <dgm:cxn modelId="{36C9073C-AFE9-AF4B-8F9D-842DA6084D72}" type="presParOf" srcId="{87337E53-8C03-FE49-8488-27A234E701F0}" destId="{5B80D193-F81D-2241-A4F2-025932F61575}" srcOrd="4" destOrd="0" presId="urn:microsoft.com/office/officeart/2005/8/layout/target1"/>
    <dgm:cxn modelId="{85BFD6CF-870D-2547-9E6C-2CC93616A8C4}" type="presParOf" srcId="{87337E53-8C03-FE49-8488-27A234E701F0}" destId="{E31B5857-8A08-A54E-9126-2B26A9E36C31}" srcOrd="5" destOrd="0" presId="urn:microsoft.com/office/officeart/2005/8/layout/target1"/>
    <dgm:cxn modelId="{9EE25B6F-351C-3C47-BC0B-8602C331874A}" type="presParOf" srcId="{87337E53-8C03-FE49-8488-27A234E701F0}" destId="{92919E08-22AD-A04E-9508-7C607491FF54}" srcOrd="6" destOrd="0" presId="urn:microsoft.com/office/officeart/2005/8/layout/target1"/>
    <dgm:cxn modelId="{9D302CB3-B559-BD41-B085-D78BE78EFDA4}" type="presParOf" srcId="{87337E53-8C03-FE49-8488-27A234E701F0}" destId="{569700F9-9D44-184D-97F5-8A626583A180}" srcOrd="7" destOrd="0" presId="urn:microsoft.com/office/officeart/2005/8/layout/target1"/>
    <dgm:cxn modelId="{62F97881-DF37-1A42-9260-8DDC1653190D}" type="presParOf" srcId="{87337E53-8C03-FE49-8488-27A234E701F0}" destId="{23BFAE44-D4B6-DC49-B32B-130FD3593BB9}" srcOrd="8" destOrd="0" presId="urn:microsoft.com/office/officeart/2005/8/layout/target1"/>
    <dgm:cxn modelId="{A35E7A58-D3A4-9E44-A6CA-A28A8FC599D8}" type="presParOf" srcId="{87337E53-8C03-FE49-8488-27A234E701F0}" destId="{DF3FDEDD-9771-9245-92A0-96665297B9D3}" srcOrd="9" destOrd="0" presId="urn:microsoft.com/office/officeart/2005/8/layout/target1"/>
    <dgm:cxn modelId="{6D2942B7-6795-1B4E-BEAB-9766BDA21850}" type="presParOf" srcId="{87337E53-8C03-FE49-8488-27A234E701F0}" destId="{4164AB21-4BFF-7743-AB55-1643CA004D84}" srcOrd="10" destOrd="0" presId="urn:microsoft.com/office/officeart/2005/8/layout/target1"/>
    <dgm:cxn modelId="{0F9CDC8F-75A4-DB44-827A-529A11052389}" type="presParOf" srcId="{87337E53-8C03-FE49-8488-27A234E701F0}" destId="{B4208732-8F3A-E348-9417-CCC4751C2F78}" srcOrd="11" destOrd="0" presId="urn:microsoft.com/office/officeart/2005/8/layout/targe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BB634B-5ADA-AF46-9B8E-AC2AB6CF4EF1}">
      <dsp:nvSpPr>
        <dsp:cNvPr id="0" name=""/>
        <dsp:cNvSpPr/>
      </dsp:nvSpPr>
      <dsp:spPr>
        <a:xfrm>
          <a:off x="0" y="74746"/>
          <a:ext cx="8128000" cy="38376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/>
            <a:t>Application</a:t>
          </a:r>
        </a:p>
      </dsp:txBody>
      <dsp:txXfrm>
        <a:off x="18734" y="93480"/>
        <a:ext cx="8090532" cy="346292"/>
      </dsp:txXfrm>
    </dsp:sp>
    <dsp:sp modelId="{D16CE420-D20C-0546-9614-89E2C8EF4422}">
      <dsp:nvSpPr>
        <dsp:cNvPr id="0" name=""/>
        <dsp:cNvSpPr/>
      </dsp:nvSpPr>
      <dsp:spPr>
        <a:xfrm>
          <a:off x="0" y="458506"/>
          <a:ext cx="8128000" cy="2649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8064" tIns="20320" rIns="113792" bIns="2032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200" kern="1200"/>
            <a:t>High level protocols (HTTP)</a:t>
          </a:r>
        </a:p>
      </dsp:txBody>
      <dsp:txXfrm>
        <a:off x="0" y="458506"/>
        <a:ext cx="8128000" cy="264960"/>
      </dsp:txXfrm>
    </dsp:sp>
    <dsp:sp modelId="{B4677AFC-CEF4-844A-9E73-5CD98B0A920B}">
      <dsp:nvSpPr>
        <dsp:cNvPr id="0" name=""/>
        <dsp:cNvSpPr/>
      </dsp:nvSpPr>
      <dsp:spPr>
        <a:xfrm>
          <a:off x="0" y="723466"/>
          <a:ext cx="8128000" cy="383760"/>
        </a:xfrm>
        <a:prstGeom prst="roundRect">
          <a:avLst/>
        </a:prstGeom>
        <a:solidFill>
          <a:schemeClr val="accent3">
            <a:hueOff val="451767"/>
            <a:satOff val="16667"/>
            <a:lumOff val="-245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/>
            <a:t>Presentation</a:t>
          </a:r>
        </a:p>
      </dsp:txBody>
      <dsp:txXfrm>
        <a:off x="18734" y="742200"/>
        <a:ext cx="8090532" cy="346292"/>
      </dsp:txXfrm>
    </dsp:sp>
    <dsp:sp modelId="{F6F3C7FE-BCAA-B540-B2A7-AE279DF4194D}">
      <dsp:nvSpPr>
        <dsp:cNvPr id="0" name=""/>
        <dsp:cNvSpPr/>
      </dsp:nvSpPr>
      <dsp:spPr>
        <a:xfrm>
          <a:off x="0" y="1107226"/>
          <a:ext cx="8128000" cy="2649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8064" tIns="20320" rIns="113792" bIns="2032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200" kern="1200"/>
            <a:t>Encoding, compression, encryption</a:t>
          </a:r>
        </a:p>
      </dsp:txBody>
      <dsp:txXfrm>
        <a:off x="0" y="1107226"/>
        <a:ext cx="8128000" cy="264960"/>
      </dsp:txXfrm>
    </dsp:sp>
    <dsp:sp modelId="{F78CD037-38E6-104F-8059-5125DBBE22DE}">
      <dsp:nvSpPr>
        <dsp:cNvPr id="0" name=""/>
        <dsp:cNvSpPr/>
      </dsp:nvSpPr>
      <dsp:spPr>
        <a:xfrm>
          <a:off x="0" y="1372186"/>
          <a:ext cx="8128000" cy="383760"/>
        </a:xfrm>
        <a:prstGeom prst="roundRect">
          <a:avLst/>
        </a:prstGeom>
        <a:solidFill>
          <a:schemeClr val="accent3">
            <a:hueOff val="903533"/>
            <a:satOff val="33333"/>
            <a:lumOff val="-49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/>
            <a:t>Session</a:t>
          </a:r>
        </a:p>
      </dsp:txBody>
      <dsp:txXfrm>
        <a:off x="18734" y="1390920"/>
        <a:ext cx="8090532" cy="346292"/>
      </dsp:txXfrm>
    </dsp:sp>
    <dsp:sp modelId="{51C31338-1097-F643-A41E-F2C6751B1530}">
      <dsp:nvSpPr>
        <dsp:cNvPr id="0" name=""/>
        <dsp:cNvSpPr/>
      </dsp:nvSpPr>
      <dsp:spPr>
        <a:xfrm>
          <a:off x="0" y="1755946"/>
          <a:ext cx="8128000" cy="2649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8064" tIns="20320" rIns="113792" bIns="2032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200" kern="1200"/>
            <a:t>Managing sessions</a:t>
          </a:r>
        </a:p>
      </dsp:txBody>
      <dsp:txXfrm>
        <a:off x="0" y="1755946"/>
        <a:ext cx="8128000" cy="264960"/>
      </dsp:txXfrm>
    </dsp:sp>
    <dsp:sp modelId="{0BD33660-BCDD-604E-9291-B3CD7FAF0182}">
      <dsp:nvSpPr>
        <dsp:cNvPr id="0" name=""/>
        <dsp:cNvSpPr/>
      </dsp:nvSpPr>
      <dsp:spPr>
        <a:xfrm>
          <a:off x="0" y="2020906"/>
          <a:ext cx="8128000" cy="383760"/>
        </a:xfrm>
        <a:prstGeom prst="roundRect">
          <a:avLst/>
        </a:prstGeom>
        <a:solidFill>
          <a:schemeClr val="accent3">
            <a:hueOff val="1355300"/>
            <a:satOff val="50000"/>
            <a:lumOff val="-735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/>
            <a:t>Transport</a:t>
          </a:r>
        </a:p>
      </dsp:txBody>
      <dsp:txXfrm>
        <a:off x="18734" y="2039640"/>
        <a:ext cx="8090532" cy="346292"/>
      </dsp:txXfrm>
    </dsp:sp>
    <dsp:sp modelId="{592DAD09-3E24-1B48-A323-F7232AA2224E}">
      <dsp:nvSpPr>
        <dsp:cNvPr id="0" name=""/>
        <dsp:cNvSpPr/>
      </dsp:nvSpPr>
      <dsp:spPr>
        <a:xfrm>
          <a:off x="0" y="2404666"/>
          <a:ext cx="8128000" cy="2649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8064" tIns="20320" rIns="113792" bIns="2032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200" kern="1200"/>
            <a:t>Reliable transmission of data segments between points on a network</a:t>
          </a:r>
        </a:p>
      </dsp:txBody>
      <dsp:txXfrm>
        <a:off x="0" y="2404666"/>
        <a:ext cx="8128000" cy="264960"/>
      </dsp:txXfrm>
    </dsp:sp>
    <dsp:sp modelId="{B95EAEB1-6884-554A-AB61-BDFB45A22C7A}">
      <dsp:nvSpPr>
        <dsp:cNvPr id="0" name=""/>
        <dsp:cNvSpPr/>
      </dsp:nvSpPr>
      <dsp:spPr>
        <a:xfrm>
          <a:off x="0" y="2669626"/>
          <a:ext cx="8128000" cy="383760"/>
        </a:xfrm>
        <a:prstGeom prst="roundRect">
          <a:avLst/>
        </a:prstGeom>
        <a:solidFill>
          <a:schemeClr val="accent3">
            <a:hueOff val="1807066"/>
            <a:satOff val="66667"/>
            <a:lumOff val="-980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/>
            <a:t>Network</a:t>
          </a:r>
        </a:p>
      </dsp:txBody>
      <dsp:txXfrm>
        <a:off x="18734" y="2688360"/>
        <a:ext cx="8090532" cy="346292"/>
      </dsp:txXfrm>
    </dsp:sp>
    <dsp:sp modelId="{80A2D1F7-BC41-B44A-AE44-6CEEA8378C38}">
      <dsp:nvSpPr>
        <dsp:cNvPr id="0" name=""/>
        <dsp:cNvSpPr/>
      </dsp:nvSpPr>
      <dsp:spPr>
        <a:xfrm>
          <a:off x="0" y="3053386"/>
          <a:ext cx="8128000" cy="2649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8064" tIns="20320" rIns="113792" bIns="2032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200" kern="1200" dirty="0"/>
            <a:t>Addressing, routing, traffic control</a:t>
          </a:r>
        </a:p>
      </dsp:txBody>
      <dsp:txXfrm>
        <a:off x="0" y="3053386"/>
        <a:ext cx="8128000" cy="264960"/>
      </dsp:txXfrm>
    </dsp:sp>
    <dsp:sp modelId="{EF064C2B-B158-3645-8C1E-F44A61E517AD}">
      <dsp:nvSpPr>
        <dsp:cNvPr id="0" name=""/>
        <dsp:cNvSpPr/>
      </dsp:nvSpPr>
      <dsp:spPr>
        <a:xfrm>
          <a:off x="0" y="3318346"/>
          <a:ext cx="8128000" cy="383760"/>
        </a:xfrm>
        <a:prstGeom prst="roundRect">
          <a:avLst/>
        </a:prstGeom>
        <a:solidFill>
          <a:schemeClr val="accent3">
            <a:hueOff val="2258833"/>
            <a:satOff val="83333"/>
            <a:lumOff val="-1225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/>
            <a:t>Data link</a:t>
          </a:r>
        </a:p>
      </dsp:txBody>
      <dsp:txXfrm>
        <a:off x="18734" y="3337080"/>
        <a:ext cx="8090532" cy="346292"/>
      </dsp:txXfrm>
    </dsp:sp>
    <dsp:sp modelId="{6DFC0044-9E41-5D48-9BF0-5CC2209DD788}">
      <dsp:nvSpPr>
        <dsp:cNvPr id="0" name=""/>
        <dsp:cNvSpPr/>
      </dsp:nvSpPr>
      <dsp:spPr>
        <a:xfrm>
          <a:off x="0" y="3702106"/>
          <a:ext cx="8128000" cy="2649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8064" tIns="20320" rIns="113792" bIns="2032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200" kern="1200"/>
            <a:t>Transmitting data frames between nodes</a:t>
          </a:r>
        </a:p>
      </dsp:txBody>
      <dsp:txXfrm>
        <a:off x="0" y="3702106"/>
        <a:ext cx="8128000" cy="264960"/>
      </dsp:txXfrm>
    </dsp:sp>
    <dsp:sp modelId="{BC2B7941-9CCC-8C42-810F-41E07269BF19}">
      <dsp:nvSpPr>
        <dsp:cNvPr id="0" name=""/>
        <dsp:cNvSpPr/>
      </dsp:nvSpPr>
      <dsp:spPr>
        <a:xfrm>
          <a:off x="0" y="3967066"/>
          <a:ext cx="8128000" cy="383760"/>
        </a:xfrm>
        <a:prstGeom prst="roundRect">
          <a:avLst/>
        </a:prstGeom>
        <a:solidFill>
          <a:schemeClr val="accent3">
            <a:hueOff val="2710599"/>
            <a:satOff val="100000"/>
            <a:lumOff val="-147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/>
            <a:t>Physical</a:t>
          </a:r>
        </a:p>
      </dsp:txBody>
      <dsp:txXfrm>
        <a:off x="18734" y="3985800"/>
        <a:ext cx="8090532" cy="346292"/>
      </dsp:txXfrm>
    </dsp:sp>
    <dsp:sp modelId="{C6973B6E-39A1-3341-9590-388AEE5BADDF}">
      <dsp:nvSpPr>
        <dsp:cNvPr id="0" name=""/>
        <dsp:cNvSpPr/>
      </dsp:nvSpPr>
      <dsp:spPr>
        <a:xfrm>
          <a:off x="0" y="4350826"/>
          <a:ext cx="8128000" cy="2649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8064" tIns="20320" rIns="113792" bIns="2032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200" kern="1200"/>
            <a:t>Raw bit streams over a physical medium</a:t>
          </a:r>
        </a:p>
      </dsp:txBody>
      <dsp:txXfrm>
        <a:off x="0" y="4350826"/>
        <a:ext cx="8128000" cy="26496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B61F384-8222-3F4B-B2FA-5851E00CBCA1}">
      <dsp:nvSpPr>
        <dsp:cNvPr id="0" name=""/>
        <dsp:cNvSpPr/>
      </dsp:nvSpPr>
      <dsp:spPr>
        <a:xfrm>
          <a:off x="3094436" y="2438400"/>
          <a:ext cx="2980266" cy="2980266"/>
        </a:xfrm>
        <a:prstGeom prst="gear9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err="1"/>
            <a:t>Virksomhetsarkitektur</a:t>
          </a:r>
          <a:endParaRPr lang="en-GB" sz="1100" kern="1200"/>
        </a:p>
      </dsp:txBody>
      <dsp:txXfrm>
        <a:off x="3693602" y="3136513"/>
        <a:ext cx="1781934" cy="1531918"/>
      </dsp:txXfrm>
    </dsp:sp>
    <dsp:sp modelId="{6263D8AC-E75D-0544-AAF1-8D2D8649A0AC}">
      <dsp:nvSpPr>
        <dsp:cNvPr id="0" name=""/>
        <dsp:cNvSpPr/>
      </dsp:nvSpPr>
      <dsp:spPr>
        <a:xfrm>
          <a:off x="1360463" y="1733973"/>
          <a:ext cx="2167466" cy="2167466"/>
        </a:xfrm>
        <a:prstGeom prst="gear6">
          <a:avLst/>
        </a:prstGeom>
        <a:gradFill rotWithShape="0">
          <a:gsLst>
            <a:gs pos="0">
              <a:schemeClr val="accent2">
                <a:hueOff val="-727682"/>
                <a:satOff val="-41964"/>
                <a:lumOff val="431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727682"/>
                <a:satOff val="-41964"/>
                <a:lumOff val="431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727682"/>
                <a:satOff val="-41964"/>
                <a:lumOff val="431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err="1"/>
            <a:t>Systemarkitektur</a:t>
          </a:r>
          <a:endParaRPr lang="en-GB" sz="1100" kern="1200"/>
        </a:p>
      </dsp:txBody>
      <dsp:txXfrm>
        <a:off x="1906129" y="2282937"/>
        <a:ext cx="1076134" cy="1069538"/>
      </dsp:txXfrm>
    </dsp:sp>
    <dsp:sp modelId="{7E9013D5-2F74-1642-8399-04A8B37926DA}">
      <dsp:nvSpPr>
        <dsp:cNvPr id="0" name=""/>
        <dsp:cNvSpPr/>
      </dsp:nvSpPr>
      <dsp:spPr>
        <a:xfrm rot="20700000">
          <a:off x="2574465" y="238642"/>
          <a:ext cx="2123675" cy="2123675"/>
        </a:xfrm>
        <a:prstGeom prst="gear6">
          <a:avLst/>
        </a:prstGeom>
        <a:gradFill rotWithShape="0">
          <a:gsLst>
            <a:gs pos="0">
              <a:schemeClr val="accent2">
                <a:hueOff val="-1455363"/>
                <a:satOff val="-83928"/>
                <a:lumOff val="862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1455363"/>
                <a:satOff val="-83928"/>
                <a:lumOff val="862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1455363"/>
                <a:satOff val="-83928"/>
                <a:lumOff val="862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/>
            <a:t>Patterns </a:t>
          </a:r>
          <a:r>
            <a:rPr lang="en-GB" sz="1100" kern="1200" err="1"/>
            <a:t>og</a:t>
          </a:r>
          <a:r>
            <a:rPr lang="en-GB" sz="1100" kern="1200"/>
            <a:t> </a:t>
          </a:r>
          <a:r>
            <a:rPr lang="en-GB" sz="1100" kern="1200" err="1"/>
            <a:t>kode</a:t>
          </a:r>
          <a:endParaRPr lang="en-GB" sz="1100" kern="1200"/>
        </a:p>
      </dsp:txBody>
      <dsp:txXfrm rot="-20700000">
        <a:off x="3040249" y="704426"/>
        <a:ext cx="1192106" cy="1192106"/>
      </dsp:txXfrm>
    </dsp:sp>
    <dsp:sp modelId="{5B543FBC-5B53-3941-8379-502DC2719F23}">
      <dsp:nvSpPr>
        <dsp:cNvPr id="0" name=""/>
        <dsp:cNvSpPr/>
      </dsp:nvSpPr>
      <dsp:spPr>
        <a:xfrm>
          <a:off x="2878947" y="1980864"/>
          <a:ext cx="3814741" cy="3814741"/>
        </a:xfrm>
        <a:prstGeom prst="circularArrow">
          <a:avLst>
            <a:gd name="adj1" fmla="val 4688"/>
            <a:gd name="adj2" fmla="val 299029"/>
            <a:gd name="adj3" fmla="val 2539295"/>
            <a:gd name="adj4" fmla="val 15812321"/>
            <a:gd name="adj5" fmla="val 5469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A0DF592-E66F-5A4E-8DF8-6C493517947D}">
      <dsp:nvSpPr>
        <dsp:cNvPr id="0" name=""/>
        <dsp:cNvSpPr/>
      </dsp:nvSpPr>
      <dsp:spPr>
        <a:xfrm>
          <a:off x="976608" y="1249140"/>
          <a:ext cx="2771648" cy="2771648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gradFill rotWithShape="0">
          <a:gsLst>
            <a:gs pos="0">
              <a:schemeClr val="accent2">
                <a:hueOff val="-727682"/>
                <a:satOff val="-41964"/>
                <a:lumOff val="431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727682"/>
                <a:satOff val="-41964"/>
                <a:lumOff val="431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727682"/>
                <a:satOff val="-41964"/>
                <a:lumOff val="431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1BE1CFC-0A96-0340-94C2-FC47D8316550}">
      <dsp:nvSpPr>
        <dsp:cNvPr id="0" name=""/>
        <dsp:cNvSpPr/>
      </dsp:nvSpPr>
      <dsp:spPr>
        <a:xfrm>
          <a:off x="2083237" y="-231776"/>
          <a:ext cx="2988394" cy="2988394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gradFill rotWithShape="0">
          <a:gsLst>
            <a:gs pos="0">
              <a:schemeClr val="accent2">
                <a:hueOff val="-1455363"/>
                <a:satOff val="-83928"/>
                <a:lumOff val="862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1455363"/>
                <a:satOff val="-83928"/>
                <a:lumOff val="862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1455363"/>
                <a:satOff val="-83928"/>
                <a:lumOff val="862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BFAE44-D4B6-DC49-B32B-130FD3593BB9}">
      <dsp:nvSpPr>
        <dsp:cNvPr id="0" name=""/>
        <dsp:cNvSpPr/>
      </dsp:nvSpPr>
      <dsp:spPr>
        <a:xfrm>
          <a:off x="1142078" y="1472463"/>
          <a:ext cx="4417392" cy="4417392"/>
        </a:xfrm>
        <a:prstGeom prst="ellipse">
          <a:avLst/>
        </a:prstGeom>
        <a:solidFill>
          <a:schemeClr val="accent1">
            <a:shade val="90000"/>
            <a:hueOff val="415426"/>
            <a:satOff val="-8871"/>
            <a:lumOff val="33109"/>
            <a:alphaOff val="-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80D193-F81D-2241-A4F2-025932F61575}">
      <dsp:nvSpPr>
        <dsp:cNvPr id="0" name=""/>
        <dsp:cNvSpPr/>
      </dsp:nvSpPr>
      <dsp:spPr>
        <a:xfrm>
          <a:off x="2025557" y="2355942"/>
          <a:ext cx="2650435" cy="2650435"/>
        </a:xfrm>
        <a:prstGeom prst="ellipse">
          <a:avLst/>
        </a:prstGeom>
        <a:solidFill>
          <a:schemeClr val="accent1">
            <a:shade val="90000"/>
            <a:hueOff val="207713"/>
            <a:satOff val="-4436"/>
            <a:lumOff val="16555"/>
            <a:alphaOff val="-2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741A36-54B3-4343-92B0-EFBE36A86254}">
      <dsp:nvSpPr>
        <dsp:cNvPr id="0" name=""/>
        <dsp:cNvSpPr/>
      </dsp:nvSpPr>
      <dsp:spPr>
        <a:xfrm>
          <a:off x="2909035" y="3239420"/>
          <a:ext cx="883478" cy="883478"/>
        </a:xfrm>
        <a:prstGeom prst="ellipse">
          <a:avLst/>
        </a:prstGeom>
        <a:solidFill>
          <a:schemeClr val="accent1">
            <a:shade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9BBFDA-6200-0B4B-8C95-809D627F5720}">
      <dsp:nvSpPr>
        <dsp:cNvPr id="0" name=""/>
        <dsp:cNvSpPr/>
      </dsp:nvSpPr>
      <dsp:spPr>
        <a:xfrm>
          <a:off x="6295703" y="0"/>
          <a:ext cx="2208696" cy="12884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21590" rIns="21590" bIns="2159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Domain layer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300" kern="1200" dirty="0"/>
            <a:t>Domain model</a:t>
          </a:r>
        </a:p>
      </dsp:txBody>
      <dsp:txXfrm>
        <a:off x="6295703" y="0"/>
        <a:ext cx="2208696" cy="1288406"/>
      </dsp:txXfrm>
    </dsp:sp>
    <dsp:sp modelId="{D9932D6A-605A-4645-9F91-7E98B5A029D7}">
      <dsp:nvSpPr>
        <dsp:cNvPr id="0" name=""/>
        <dsp:cNvSpPr/>
      </dsp:nvSpPr>
      <dsp:spPr>
        <a:xfrm>
          <a:off x="5743529" y="644202"/>
          <a:ext cx="55217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953992F-B093-EF40-B943-B100FCF6A20F}">
      <dsp:nvSpPr>
        <dsp:cNvPr id="0" name=""/>
        <dsp:cNvSpPr/>
      </dsp:nvSpPr>
      <dsp:spPr>
        <a:xfrm rot="5400000">
          <a:off x="3027937" y="967776"/>
          <a:ext cx="3036220" cy="2390545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31B5857-8A08-A54E-9126-2B26A9E36C31}">
      <dsp:nvSpPr>
        <dsp:cNvPr id="0" name=""/>
        <dsp:cNvSpPr/>
      </dsp:nvSpPr>
      <dsp:spPr>
        <a:xfrm>
          <a:off x="6295703" y="1288405"/>
          <a:ext cx="2208696" cy="12884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21590" rIns="21590" bIns="2159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Application layer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300" kern="1200" dirty="0"/>
            <a:t>Services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300" kern="1200" dirty="0"/>
            <a:t>Business rules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300" kern="1200" dirty="0"/>
            <a:t>Adapter definitions</a:t>
          </a:r>
        </a:p>
      </dsp:txBody>
      <dsp:txXfrm>
        <a:off x="6295703" y="1288405"/>
        <a:ext cx="2208696" cy="1288406"/>
      </dsp:txXfrm>
    </dsp:sp>
    <dsp:sp modelId="{92919E08-22AD-A04E-9508-7C607491FF54}">
      <dsp:nvSpPr>
        <dsp:cNvPr id="0" name=""/>
        <dsp:cNvSpPr/>
      </dsp:nvSpPr>
      <dsp:spPr>
        <a:xfrm>
          <a:off x="5743529" y="1932609"/>
          <a:ext cx="55217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69700F9-9D44-184D-97F5-8A626583A180}">
      <dsp:nvSpPr>
        <dsp:cNvPr id="0" name=""/>
        <dsp:cNvSpPr/>
      </dsp:nvSpPr>
      <dsp:spPr>
        <a:xfrm rot="5400000">
          <a:off x="3679649" y="2236083"/>
          <a:ext cx="2365955" cy="1757385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F3FDEDD-9771-9245-92A0-96665297B9D3}">
      <dsp:nvSpPr>
        <dsp:cNvPr id="0" name=""/>
        <dsp:cNvSpPr/>
      </dsp:nvSpPr>
      <dsp:spPr>
        <a:xfrm>
          <a:off x="6295703" y="2576812"/>
          <a:ext cx="2208696" cy="12884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21590" rIns="21590" bIns="2159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Consumers and integration (Adapters)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300" kern="1200" dirty="0"/>
            <a:t>User interface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300" kern="1200" dirty="0" err="1"/>
            <a:t>Persistance</a:t>
          </a:r>
          <a:endParaRPr lang="en-GB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300" kern="1200" dirty="0"/>
            <a:t>Integrations</a:t>
          </a:r>
        </a:p>
      </dsp:txBody>
      <dsp:txXfrm>
        <a:off x="6295703" y="2576812"/>
        <a:ext cx="2208696" cy="1288406"/>
      </dsp:txXfrm>
    </dsp:sp>
    <dsp:sp modelId="{4164AB21-4BFF-7743-AB55-1643CA004D84}">
      <dsp:nvSpPr>
        <dsp:cNvPr id="0" name=""/>
        <dsp:cNvSpPr/>
      </dsp:nvSpPr>
      <dsp:spPr>
        <a:xfrm>
          <a:off x="5743529" y="3221015"/>
          <a:ext cx="55217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4208732-8F3A-E348-9417-CCC4751C2F78}">
      <dsp:nvSpPr>
        <dsp:cNvPr id="0" name=""/>
        <dsp:cNvSpPr/>
      </dsp:nvSpPr>
      <dsp:spPr>
        <a:xfrm rot="5400000">
          <a:off x="4332172" y="3503359"/>
          <a:ext cx="1690388" cy="1124226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target1">
  <dgm:title val=""/>
  <dgm:desc val=""/>
  <dgm:catLst>
    <dgm:cat type="relationship" pri="25000"/>
    <dgm:cat type="convert" pri="2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hoose name="Name2">
          <dgm:if name="Name3" axis="ch" ptType="node" func="cnt" op="equ" val="0">
            <dgm:constrLst/>
          </dgm:if>
          <dgm:if name="Name4" axis="ch" ptType="node" func="cnt" op="equ" val="1">
            <dgm:constrLst>
              <dgm:constr type="primFontSz" for="des" ptType="node" op="equ" val="65"/>
              <dgm:constr type="w" for="ch" forName="circle1" refType="w" fact="0.6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3125"/>
              <dgm:constr type="r" for="ch" forName="text1" refType="w"/>
              <dgm:constr type="t" for="ch" forName="text1"/>
              <dgm:constr type="l" for="ch" forName="line1" refType="w" fact="0.625"/>
              <dgm:constr type="ctrY" for="ch" forName="line1" refType="ctrY" refFor="ch" refForName="text1"/>
              <dgm:constr type="r" for="ch" forName="line1" refType="l" refFor="ch" refForName="text1"/>
              <dgm:constr type="h" for="ch" forName="line1"/>
              <dgm:constr type="l" for="ch" forName="d1" refType="w" fact="0.3"/>
              <dgm:constr type="b" for="ch" forName="d1" refType="h" fact="0.625"/>
              <dgm:constr type="w" for="ch" forName="d1" refType="w" fact="0.32475"/>
              <dgm:constr type="h" for="ch" forName="d1" refType="h" fact="0.469"/>
            </dgm:constrLst>
          </dgm:if>
          <dgm:if name="Name5" axis="ch" ptType="node" func="cnt" op="equ" val="2">
            <dgm:constrLst>
              <dgm:constr type="primFontSz" for="des" ptType="node" op="equ" val="65"/>
              <dgm:constr type="w" for="ch" forName="circle1" refType="w" fact="0.2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3125"/>
              <dgm:constr type="r" for="ch" forName="text1" refType="w"/>
              <dgm:constr type="t" for="ch" forName="text1"/>
              <dgm:constr type="l" for="ch" forName="line1" refType="w" fact="0.625"/>
              <dgm:constr type="ctrY" for="ch" forName="line1" refType="ctrY" refFor="ch" refForName="text1"/>
              <dgm:constr type="w" for="ch" forName="line1" refType="w" fact="0.075"/>
              <dgm:constr type="h" for="ch" forName="line1"/>
              <dgm:constr type="l" for="ch" forName="d1" refType="w" fact="0.3"/>
              <dgm:constr type="b" for="ch" forName="d1" refType="h" fact="0.625"/>
              <dgm:constr type="w" for="ch" forName="d1" refType="w" fact="0.32475"/>
              <dgm:constr type="h" for="ch" forName="d1" refType="h" fact="0.469"/>
              <dgm:constr type="w" for="ch" forName="circle2" refType="w" fact="0.6"/>
              <dgm:constr type="h" for="ch" forName="circle2" refType="w" refFor="ch" refForName="circle2"/>
              <dgm:constr type="ctrX" for="ch" forName="circle2" refType="w" fact="0.3"/>
              <dgm:constr type="ctrY" for="ch" forName="circle2" refType="h" fact="0.625"/>
              <dgm:constr type="w" for="ch" forName="text2" refType="w" fact="0.3"/>
              <dgm:constr type="h" for="ch" forName="text2" refType="h" fact="0.3125"/>
              <dgm:constr type="r" for="ch" forName="text2" refType="w"/>
              <dgm:constr type="t" for="ch" forName="text2" refType="b" refFor="ch" refForName="text1"/>
              <dgm:constr type="l" for="ch" forName="line2" refType="w" fact="0.625"/>
              <dgm:constr type="ctrY" for="ch" forName="line2" refType="ctrY" refFor="ch" refForName="text2"/>
              <dgm:constr type="w" for="ch" forName="line2" refType="w" fact="0.075"/>
              <dgm:constr type="h" for="ch" forName="line2"/>
              <dgm:constr type="l" for="ch" forName="d2" refType="w" fact="0.44325"/>
              <dgm:constr type="b" for="ch" forName="d2" refType="h" fact="0.7975"/>
              <dgm:constr type="w" for="ch" forName="d2" refType="w" fact="0.1815"/>
              <dgm:constr type="h" for="ch" forName="d2" refType="h" fact="0.3283"/>
            </dgm:constrLst>
          </dgm:if>
          <dgm:if name="Name6" axis="ch" ptType="node" func="cnt" op="equ" val="3">
            <dgm:constrLst>
              <dgm:constr type="primFontSz" for="des" ptType="node" op="equ" val="65"/>
              <dgm:constr type="w" for="ch" forName="circle1" refType="w" fact="0.12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21875"/>
              <dgm:constr type="r" for="ch" forName="text1" refType="w"/>
              <dgm:constr type="t" for="ch" forName="text1"/>
              <dgm:constr type="l" for="ch" forName="line1" refType="w" fact="0.625"/>
              <dgm:constr type="ctrY" for="ch" forName="line1" refType="ctrY" refFor="ch" refForName="text1"/>
              <dgm:constr type="w" for="ch" forName="line1" refType="w" fact="0.075"/>
              <dgm:constr type="h" for="ch" forName="line1"/>
              <dgm:constr type="l" for="ch" forName="d1" refType="w" fact="0.3"/>
              <dgm:constr type="b" for="ch" forName="d1" refType="h" fact="0.625"/>
              <dgm:constr type="w" for="ch" forName="d1" refType="w" fact="0.3247"/>
              <dgm:constr type="h" for="ch" forName="d1" refType="h" fact="0.5155"/>
              <dgm:constr type="w" for="ch" forName="circle2" refType="w" fact="0.36"/>
              <dgm:constr type="h" for="ch" forName="circle2" refType="w" refFor="ch" refForName="circle2"/>
              <dgm:constr type="ctrX" for="ch" forName="circle2" refType="w" fact="0.3"/>
              <dgm:constr type="ctrY" for="ch" forName="circle2" refType="h" fact="0.625"/>
              <dgm:constr type="w" for="ch" forName="text2" refType="w" fact="0.3"/>
              <dgm:constr type="h" for="ch" forName="text2" refType="h" fact="0.21875"/>
              <dgm:constr type="r" for="ch" forName="text2" refType="w"/>
              <dgm:constr type="t" for="ch" forName="text2" refType="b" refFor="ch" refForName="text1"/>
              <dgm:constr type="l" for="ch" forName="line2" refType="w" fact="0.625"/>
              <dgm:constr type="ctrY" for="ch" forName="line2" refType="ctrY" refFor="ch" refForName="text2"/>
              <dgm:constr type="w" for="ch" forName="line2" refType="w" fact="0.075"/>
              <dgm:constr type="h" for="ch" forName="line2"/>
              <dgm:constr type="l" for="ch" forName="d2" refType="w" fact="0.386"/>
              <dgm:constr type="b" for="ch" forName="d2" refType="h" fact="0.72969"/>
              <dgm:constr type="w" for="ch" forName="d2" refType="w" fact="0.2387"/>
              <dgm:constr type="h" for="ch" forName="d2" refType="h" fact="0.4017"/>
              <dgm:constr type="w" for="ch" forName="circle3" refType="w" fact="0.6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21875"/>
              <dgm:constr type="r" for="ch" forName="text3" refType="w"/>
              <dgm:constr type="t" for="ch" forName="text3" refType="b" refFor="ch" refForName="text2"/>
              <dgm:constr type="l" for="ch" forName="line3" refType="w" fact="0.625"/>
              <dgm:constr type="ctrY" for="ch" forName="line3" refType="ctrY" refFor="ch" refForName="text3"/>
              <dgm:constr type="w" for="ch" forName="line3" refType="w" fact="0.075"/>
              <dgm:constr type="h" for="ch" forName="line3"/>
              <dgm:constr type="l" for="ch" forName="d3" refType="w" fact="0.47175"/>
              <dgm:constr type="b" for="ch" forName="d3" refType="h" fact="0.83375"/>
              <dgm:constr type="w" for="ch" forName="d3" refType="w" fact="0.1527"/>
              <dgm:constr type="h" for="ch" forName="d3" refType="h" fact="0.287"/>
            </dgm:constrLst>
          </dgm:if>
          <dgm:if name="Name7" axis="ch" ptType="node" func="cnt" op="equ" val="4">
            <dgm:constrLst>
              <dgm:constr type="primFontSz" for="des" ptType="node" op="equ" val="65"/>
              <dgm:constr type="w" for="ch" forName="circle1" refType="w" fact="0.0857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17938"/>
              <dgm:constr type="r" for="ch" forName="text1" refType="w"/>
              <dgm:constr type="t" for="ch" forName="text1"/>
              <dgm:constr type="l" for="ch" forName="line1" refType="w" fact="0.625"/>
              <dgm:constr type="ctrY" for="ch" forName="line1" refType="ctrY" refFor="ch" refForName="text1"/>
              <dgm:constr type="w" for="ch" forName="line1" refType="w" fact="0.075"/>
              <dgm:constr type="h" for="ch" forName="line1"/>
              <dgm:constr type="l" for="ch" forName="d1" refType="w" fact="0.295"/>
              <dgm:constr type="b" for="ch" forName="d1" refType="h" fact="0.62"/>
              <dgm:constr type="w" for="ch" forName="d1" refType="w" fact="0.33"/>
              <dgm:constr type="h" for="ch" forName="d1" refType="h" fact="0.53"/>
              <dgm:constr type="w" for="ch" forName="circle2" refType="w" fact="0.2571"/>
              <dgm:constr type="h" for="ch" forName="circle2" refType="w" refFor="ch" refForName="circle2"/>
              <dgm:constr type="ctrX" for="ch" forName="circle2" refType="w" fact="0.3"/>
              <dgm:constr type="ctrY" for="ch" forName="circle2" refType="h" fact="0.625"/>
              <dgm:constr type="w" for="ch" forName="text2" refType="w" fact="0.3"/>
              <dgm:constr type="h" for="ch" forName="text2" refType="h" fact="0.17938"/>
              <dgm:constr type="r" for="ch" forName="text2" refType="w"/>
              <dgm:constr type="t" for="ch" forName="text2" refType="b" refFor="ch" refForName="text1"/>
              <dgm:constr type="l" for="ch" forName="line2" refType="w" fact="0.625"/>
              <dgm:constr type="ctrY" for="ch" forName="line2" refType="ctrY" refFor="ch" refForName="text2"/>
              <dgm:constr type="w" for="ch" forName="line2" refType="w" fact="0.075"/>
              <dgm:constr type="h" for="ch" forName="line2"/>
              <dgm:constr type="l" for="ch" forName="d2" refType="w" fact="0.36625"/>
              <dgm:constr type="b" for="ch" forName="d2" refType="h" fact="0.70438"/>
              <dgm:constr type="w" for="ch" forName="d2" refType="w" fact="0.2585"/>
              <dgm:constr type="h" for="ch" forName="d2" refType="h" fact="0.43525"/>
              <dgm:constr type="w" for="ch" forName="circle3" refType="w" fact="0.4285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17938"/>
              <dgm:constr type="r" for="ch" forName="text3" refType="w"/>
              <dgm:constr type="t" for="ch" forName="text3" refType="b" refFor="ch" refForName="text2"/>
              <dgm:constr type="l" for="ch" forName="line3" refType="w" fact="0.625"/>
              <dgm:constr type="ctrY" for="ch" forName="line3" refType="ctrY" refFor="ch" refForName="text3"/>
              <dgm:constr type="w" for="ch" forName="line3" refType="w" fact="0.075"/>
              <dgm:constr type="h" for="ch" forName="line3"/>
              <dgm:constr type="l" for="ch" forName="d3" refType="w" fact="0.4255"/>
              <dgm:constr type="b" for="ch" forName="d3" refType="h" fact="0.78031"/>
              <dgm:constr type="w" for="ch" forName="d3" refType="w" fact="0.1995"/>
              <dgm:constr type="h" for="ch" forName="d3" refType="h" fact="0.332"/>
              <dgm:constr type="w" for="ch" forName="circle4" refType="w" fact="0.6"/>
              <dgm:constr type="h" for="ch" forName="circle4" refType="w" refFor="ch" refForName="circle4"/>
              <dgm:constr type="ctrX" for="ch" forName="circle4" refType="ctrX" refFor="ch" refForName="circle1"/>
              <dgm:constr type="ctrY" for="ch" forName="circle4" refType="ctrY" refFor="ch" refForName="circle1"/>
              <dgm:constr type="w" for="ch" forName="text4" refType="w" fact="0.3"/>
              <dgm:constr type="h" for="ch" forName="text4" refType="h" fact="0.17938"/>
              <dgm:constr type="r" for="ch" forName="text4" refType="w"/>
              <dgm:constr type="t" for="ch" forName="text4" refType="b" refFor="ch" refForName="text3"/>
              <dgm:constr type="l" for="ch" forName="line4" refType="w" fact="0.625"/>
              <dgm:constr type="ctrY" for="ch" forName="line4" refType="ctrY" refFor="ch" refForName="text4"/>
              <dgm:constr type="w" for="ch" forName="line4" refType="w" fact="0.075"/>
              <dgm:constr type="h" for="ch" forName="line4"/>
              <dgm:constr type="l" for="ch" forName="d4" refType="w" fact="0.48525"/>
              <dgm:constr type="b" for="ch" forName="d4" refType="h" fact="0.85594"/>
              <dgm:constr type="w" for="ch" forName="d4" refType="w" fact="0.1394"/>
              <dgm:constr type="h" for="ch" forName="d4" refType="h" fact="0.2282"/>
            </dgm:constrLst>
          </dgm:if>
          <dgm:if name="Name8" axis="ch" ptType="node" func="cnt" op="gte" val="5">
            <dgm:constrLst>
              <dgm:constr type="primFontSz" for="des" ptType="node" op="equ" val="65"/>
              <dgm:constr type="w" for="ch" forName="circle1" refType="w" fact="0.0667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1324"/>
              <dgm:constr type="r" for="ch" forName="text1" refType="w"/>
              <dgm:constr type="ctrY" for="ch" forName="text1" refType="h" fact="0.13"/>
              <dgm:constr type="l" for="ch" forName="line1" refType="w" fact="0.625"/>
              <dgm:constr type="ctrY" for="ch" forName="line1" refType="ctrY" refFor="ch" refForName="text1"/>
              <dgm:constr type="w" for="ch" forName="line1" refType="w" fact="0.075"/>
              <dgm:constr type="h" for="ch" forName="line1"/>
              <dgm:constr type="l" for="ch" forName="d1" refType="w" fact="0.3"/>
              <dgm:constr type="b" for="ch" forName="d1" refType="h" fact="0.625"/>
              <dgm:constr type="w" for="ch" forName="d1" refType="w" fact="0.3245"/>
              <dgm:constr type="h" for="ch" forName="d1" refType="h" fact="0.495"/>
              <dgm:constr type="w" for="ch" forName="circle2" refType="w" fact="0.2"/>
              <dgm:constr type="h" for="ch" forName="circle2" refType="w" refFor="ch" refForName="circle2"/>
              <dgm:constr type="ctrX" for="ch" forName="circle2" refType="w" fact="0.3"/>
              <dgm:constr type="ctrY" for="ch" forName="circle2" refType="h" fact="0.625"/>
              <dgm:constr type="w" for="ch" forName="text2" refType="w" fact="0.3"/>
              <dgm:constr type="h" for="ch" forName="text2" refType="h" fact="0.1324"/>
              <dgm:constr type="r" for="ch" forName="text2" refType="w"/>
              <dgm:constr type="ctrY" for="ch" forName="text2" refType="h" fact="0.27"/>
              <dgm:constr type="l" for="ch" forName="line2" refType="w" fact="0.625"/>
              <dgm:constr type="ctrY" for="ch" forName="line2" refType="ctrY" refFor="ch" refForName="text2"/>
              <dgm:constr type="w" for="ch" forName="line2" refType="w" fact="0.075"/>
              <dgm:constr type="h" for="ch" forName="line2"/>
              <dgm:constr type="l" for="ch" forName="d2" refType="w" fact="0.3498"/>
              <dgm:constr type="b" for="ch" forName="d2" refType="h" fact="0.682"/>
              <dgm:constr type="w" for="ch" forName="d2" refType="w" fact="0.275"/>
              <dgm:constr type="h" for="ch" forName="d2" refType="h" fact="0.41215"/>
              <dgm:constr type="w" for="ch" forName="circle3" refType="w" fact="0.3334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1324"/>
              <dgm:constr type="r" for="ch" forName="text3" refType="w"/>
              <dgm:constr type="ctrY" for="ch" forName="text3" refType="h" fact="0.41"/>
              <dgm:constr type="l" for="ch" forName="line3" refType="w" fact="0.625"/>
              <dgm:constr type="ctrY" for="ch" forName="line3" refType="ctrY" refFor="ch" refForName="text3"/>
              <dgm:constr type="w" for="ch" forName="line3" refType="w" fact="0.075"/>
              <dgm:constr type="h" for="ch" forName="line3"/>
              <dgm:constr type="l" for="ch" forName="d3" refType="w" fact="0.394"/>
              <dgm:constr type="b" for="ch" forName="d3" refType="h" fact="0.735"/>
              <dgm:constr type="w" for="ch" forName="d3" refType="w" fact="0.231"/>
              <dgm:constr type="h" for="ch" forName="d3" refType="h" fact="0.325"/>
              <dgm:constr type="w" for="ch" forName="circle4" refType="w" fact="0.4667"/>
              <dgm:constr type="h" for="ch" forName="circle4" refType="w" refFor="ch" refForName="circle4"/>
              <dgm:constr type="ctrX" for="ch" forName="circle4" refType="ctrX" refFor="ch" refForName="circle1"/>
              <dgm:constr type="ctrY" for="ch" forName="circle4" refType="ctrY" refFor="ch" refForName="circle1"/>
              <dgm:constr type="w" for="ch" forName="text4" refType="w" fact="0.3"/>
              <dgm:constr type="h" for="ch" forName="text4" refType="h" fact="0.1324"/>
              <dgm:constr type="r" for="ch" forName="text4" refType="w"/>
              <dgm:constr type="ctrY" for="ch" forName="text4" refType="h" fact="0.547"/>
              <dgm:constr type="l" for="ch" forName="line4" refType="w" fact="0.625"/>
              <dgm:constr type="ctrY" for="ch" forName="line4" refType="ctrY" refFor="ch" refForName="text4"/>
              <dgm:constr type="w" for="ch" forName="line4" refType="w" fact="0.075"/>
              <dgm:constr type="h" for="ch" forName="line4"/>
              <dgm:constr type="l" for="ch" forName="d4" refType="w" fact="0.446"/>
              <dgm:constr type="b" for="ch" forName="d4" refType="h" fact="0.795"/>
              <dgm:constr type="w" for="ch" forName="d4" refType="w" fact="0.179"/>
              <dgm:constr type="h" for="ch" forName="d4" refType="h" fact="0.248"/>
              <dgm:constr type="w" for="ch" forName="circle5" refType="w" fact="0.6"/>
              <dgm:constr type="h" for="ch" forName="circle5" refType="w" refFor="ch" refForName="circle5"/>
              <dgm:constr type="ctrX" for="ch" forName="circle5" refType="ctrX" refFor="ch" refForName="circle1"/>
              <dgm:constr type="ctrY" for="ch" forName="circle5" refType="ctrY" refFor="ch" refForName="circle1"/>
              <dgm:constr type="w" for="ch" forName="text5" refType="w" fact="0.3"/>
              <dgm:constr type="h" for="ch" forName="text5" refType="h" fact="0.1324"/>
              <dgm:constr type="r" for="ch" forName="text5" refType="w"/>
              <dgm:constr type="ctrY" for="ch" forName="text5" refType="h" fact="0.68"/>
              <dgm:constr type="l" for="ch" forName="line5" refType="w" fact="0.625"/>
              <dgm:constr type="ctrY" for="ch" forName="line5" refType="ctrY" refFor="ch" refForName="text5"/>
              <dgm:constr type="w" for="ch" forName="line5" refType="w" fact="0.075"/>
              <dgm:constr type="h" for="ch" forName="line5"/>
              <dgm:constr type="l" for="ch" forName="d5" refType="w" fact="0.495"/>
              <dgm:constr type="b" for="ch" forName="d5" refType="h" fact="0.855"/>
              <dgm:constr type="w" for="ch" forName="d5" refType="w" fact="0.13"/>
              <dgm:constr type="h" for="ch" forName="d5" refType="h" fact="0.175"/>
            </dgm:constrLst>
          </dgm:if>
          <dgm:else name="Name9"/>
        </dgm:choose>
      </dgm:if>
      <dgm:else name="Name10">
        <dgm:choose name="Name11">
          <dgm:if name="Name12" axis="ch" ptType="node" func="cnt" op="equ" val="0">
            <dgm:constrLst/>
          </dgm:if>
          <dgm:if name="Name13" axis="ch" ptType="node" func="cnt" op="equ" val="1">
            <dgm:constrLst>
              <dgm:constr type="primFontSz" for="des" ptType="node" op="equ" val="65"/>
              <dgm:constr type="w" for="ch" forName="circle1" refType="w" fact="0.6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3125"/>
              <dgm:constr type="l" for="ch" forName="text1"/>
              <dgm:constr type="t" for="ch" forName="text1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"/>
              <dgm:constr type="b" for="ch" forName="d1" refType="h" fact="0.625"/>
              <dgm:constr type="w" for="ch" forName="d1" refType="w" fact="0.32475"/>
              <dgm:constr type="h" for="ch" forName="d1" refType="h" fact="0.469"/>
            </dgm:constrLst>
          </dgm:if>
          <dgm:if name="Name14" axis="ch" ptType="node" func="cnt" op="equ" val="2">
            <dgm:constrLst>
              <dgm:constr type="primFontSz" for="des" ptType="node" op="equ" val="65"/>
              <dgm:constr type="w" for="ch" forName="circle1" refType="w" fact="0.2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3125"/>
              <dgm:constr type="l" for="ch" forName="text1"/>
              <dgm:constr type="t" for="ch" forName="text1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"/>
              <dgm:constr type="b" for="ch" forName="d1" refType="h" fact="0.625"/>
              <dgm:constr type="w" for="ch" forName="d1" refType="w" fact="0.32475"/>
              <dgm:constr type="h" for="ch" forName="d1" refType="h" fact="0.469"/>
              <dgm:constr type="w" for="ch" forName="circle2" refType="w" fact="0.6"/>
              <dgm:constr type="h" for="ch" forName="circle2" refType="w" refFor="ch" refForName="circle2"/>
              <dgm:constr type="ctrX" for="ch" forName="circle2" refType="w" fact="0.7"/>
              <dgm:constr type="ctrY" for="ch" forName="circle2" refType="h" fact="0.625"/>
              <dgm:constr type="w" for="ch" forName="text2" refType="w" fact="0.3"/>
              <dgm:constr type="h" for="ch" forName="text2" refType="h" fact="0.3125"/>
              <dgm:constr type="l" for="ch" forName="text2"/>
              <dgm:constr type="t" for="ch" forName="text2" refType="b" refFor="ch" refForName="text1"/>
              <dgm:constr type="l" for="ch" forName="line2" refType="r" refFor="ch" refForName="text2"/>
              <dgm:constr type="ctrY" for="ch" forName="line2" refType="ctrY" refFor="ch" refForName="text2"/>
              <dgm:constr type="r" for="ch" forName="line2" refType="w" fact="0.375"/>
              <dgm:constr type="h" for="ch" forName="line2"/>
              <dgm:constr type="r" for="ch" forName="d2" refType="w" fact="0.55675"/>
              <dgm:constr type="b" for="ch" forName="d2" refType="h" fact="0.7975"/>
              <dgm:constr type="w" for="ch" forName="d2" refType="w" fact="0.1815"/>
              <dgm:constr type="h" for="ch" forName="d2" refType="h" fact="0.3283"/>
            </dgm:constrLst>
          </dgm:if>
          <dgm:if name="Name15" axis="ch" ptType="node" func="cnt" op="equ" val="3">
            <dgm:constrLst>
              <dgm:constr type="primFontSz" for="des" ptType="node" op="equ" val="65"/>
              <dgm:constr type="w" for="ch" forName="circle1" refType="w" fact="0.12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21875"/>
              <dgm:constr type="l" for="ch" forName="text1"/>
              <dgm:constr type="t" for="ch" forName="text1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"/>
              <dgm:constr type="b" for="ch" forName="d1" refType="h" fact="0.625"/>
              <dgm:constr type="w" for="ch" forName="d1" refType="w" fact="0.3247"/>
              <dgm:constr type="h" for="ch" forName="d1" refType="h" fact="0.5155"/>
              <dgm:constr type="w" for="ch" forName="circle2" refType="w" fact="0.36"/>
              <dgm:constr type="h" for="ch" forName="circle2" refType="w" refFor="ch" refForName="circle2"/>
              <dgm:constr type="ctrX" for="ch" forName="circle2" refType="w" fact="0.7"/>
              <dgm:constr type="ctrY" for="ch" forName="circle2" refType="h" fact="0.625"/>
              <dgm:constr type="w" for="ch" forName="text2" refType="w" fact="0.3"/>
              <dgm:constr type="h" for="ch" forName="text2" refType="h" fact="0.21875"/>
              <dgm:constr type="l" for="ch" forName="text2"/>
              <dgm:constr type="t" for="ch" forName="text2" refType="b" refFor="ch" refForName="text1"/>
              <dgm:constr type="l" for="ch" forName="line2" refType="r" refFor="ch" refForName="text2"/>
              <dgm:constr type="ctrY" for="ch" forName="line2" refType="ctrY" refFor="ch" refForName="text2"/>
              <dgm:constr type="r" for="ch" forName="line2" refType="w" fact="0.375"/>
              <dgm:constr type="h" for="ch" forName="line2"/>
              <dgm:constr type="r" for="ch" forName="d2" refType="w" fact="0.614"/>
              <dgm:constr type="b" for="ch" forName="d2" refType="h" fact="0.72969"/>
              <dgm:constr type="w" for="ch" forName="d2" refType="w" fact="0.2387"/>
              <dgm:constr type="h" for="ch" forName="d2" refType="h" fact="0.4017"/>
              <dgm:constr type="w" for="ch" forName="circle3" refType="w" fact="0.6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21875"/>
              <dgm:constr type="l" for="ch" forName="text3"/>
              <dgm:constr type="t" for="ch" forName="text3" refType="b" refFor="ch" refForName="text2"/>
              <dgm:constr type="l" for="ch" forName="line3" refType="r" refFor="ch" refForName="text3"/>
              <dgm:constr type="ctrY" for="ch" forName="line3" refType="ctrY" refFor="ch" refForName="text3"/>
              <dgm:constr type="r" for="ch" forName="line3" refType="w" fact="0.375"/>
              <dgm:constr type="h" for="ch" forName="line3"/>
              <dgm:constr type="r" for="ch" forName="d3" refType="w" fact="0.52825"/>
              <dgm:constr type="b" for="ch" forName="d3" refType="h" fact="0.83375"/>
              <dgm:constr type="w" for="ch" forName="d3" refType="w" fact="0.1527"/>
              <dgm:constr type="h" for="ch" forName="d3" refType="h" fact="0.287"/>
            </dgm:constrLst>
          </dgm:if>
          <dgm:if name="Name16" axis="ch" ptType="node" func="cnt" op="equ" val="4">
            <dgm:constrLst>
              <dgm:constr type="primFontSz" for="des" ptType="node" op="equ" val="65"/>
              <dgm:constr type="w" for="ch" forName="circle1" refType="w" fact="0.0857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17938"/>
              <dgm:constr type="l" for="ch" forName="text1"/>
              <dgm:constr type="t" for="ch" forName="text1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05"/>
              <dgm:constr type="b" for="ch" forName="d1" refType="h" fact="0.62"/>
              <dgm:constr type="w" for="ch" forName="d1" refType="w" fact="0.33"/>
              <dgm:constr type="h" for="ch" forName="d1" refType="h" fact="0.53"/>
              <dgm:constr type="w" for="ch" forName="circle2" refType="w" fact="0.2571"/>
              <dgm:constr type="h" for="ch" forName="circle2" refType="w" refFor="ch" refForName="circle2"/>
              <dgm:constr type="ctrX" for="ch" forName="circle2" refType="w" fact="0.7"/>
              <dgm:constr type="ctrY" for="ch" forName="circle2" refType="h" fact="0.625"/>
              <dgm:constr type="w" for="ch" forName="text2" refType="w" fact="0.3"/>
              <dgm:constr type="h" for="ch" forName="text2" refType="h" fact="0.17938"/>
              <dgm:constr type="l" for="ch" forName="text2"/>
              <dgm:constr type="t" for="ch" forName="text2" refType="b" refFor="ch" refForName="text1"/>
              <dgm:constr type="l" for="ch" forName="line2" refType="r" refFor="ch" refForName="text2"/>
              <dgm:constr type="ctrY" for="ch" forName="line2" refType="ctrY" refFor="ch" refForName="text2"/>
              <dgm:constr type="r" for="ch" forName="line2" refType="w" fact="0.375"/>
              <dgm:constr type="h" for="ch" forName="line2"/>
              <dgm:constr type="r" for="ch" forName="d2" refType="w" fact="0.63375"/>
              <dgm:constr type="b" for="ch" forName="d2" refType="h" fact="0.70438"/>
              <dgm:constr type="w" for="ch" forName="d2" refType="w" fact="0.2585"/>
              <dgm:constr type="h" for="ch" forName="d2" refType="h" fact="0.43525"/>
              <dgm:constr type="w" for="ch" forName="circle3" refType="w" fact="0.4285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17938"/>
              <dgm:constr type="l" for="ch" forName="text3"/>
              <dgm:constr type="t" for="ch" forName="text3" refType="b" refFor="ch" refForName="text2"/>
              <dgm:constr type="l" for="ch" forName="line3" refType="r" refFor="ch" refForName="text3"/>
              <dgm:constr type="ctrY" for="ch" forName="line3" refType="ctrY" refFor="ch" refForName="text3"/>
              <dgm:constr type="r" for="ch" forName="line3" refType="w" fact="0.375"/>
              <dgm:constr type="h" for="ch" forName="line3"/>
              <dgm:constr type="r" for="ch" forName="d3" refType="w" fact="0.5745"/>
              <dgm:constr type="b" for="ch" forName="d3" refType="h" fact="0.78031"/>
              <dgm:constr type="w" for="ch" forName="d3" refType="w" fact="0.1995"/>
              <dgm:constr type="h" for="ch" forName="d3" refType="h" fact="0.332"/>
              <dgm:constr type="w" for="ch" forName="circle4" refType="w" fact="0.6"/>
              <dgm:constr type="h" for="ch" forName="circle4" refType="w" refFor="ch" refForName="circle4"/>
              <dgm:constr type="ctrX" for="ch" forName="circle4" refType="ctrX" refFor="ch" refForName="circle1"/>
              <dgm:constr type="ctrY" for="ch" forName="circle4" refType="ctrY" refFor="ch" refForName="circle1"/>
              <dgm:constr type="w" for="ch" forName="text4" refType="w" fact="0.3"/>
              <dgm:constr type="h" for="ch" forName="text4" refType="h" fact="0.17938"/>
              <dgm:constr type="l" for="ch" forName="text4"/>
              <dgm:constr type="t" for="ch" forName="text4" refType="b" refFor="ch" refForName="text3"/>
              <dgm:constr type="l" for="ch" forName="line4" refType="r" refFor="ch" refForName="text4"/>
              <dgm:constr type="ctrY" for="ch" forName="line4" refType="ctrY" refFor="ch" refForName="text4"/>
              <dgm:constr type="r" for="ch" forName="line4" refType="w" fact="0.375"/>
              <dgm:constr type="h" for="ch" forName="line4"/>
              <dgm:constr type="r" for="ch" forName="d4" refType="w" fact="0.51475"/>
              <dgm:constr type="b" for="ch" forName="d4" refType="h" fact="0.85594"/>
              <dgm:constr type="w" for="ch" forName="d4" refType="w" fact="0.1394"/>
              <dgm:constr type="h" for="ch" forName="d4" refType="h" fact="0.2282"/>
            </dgm:constrLst>
          </dgm:if>
          <dgm:if name="Name17" axis="ch" ptType="node" func="cnt" op="gte" val="5">
            <dgm:constrLst>
              <dgm:constr type="primFontSz" for="des" ptType="node" op="equ" val="65"/>
              <dgm:constr type="w" for="ch" forName="circle1" refType="w" fact="0.0667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1324"/>
              <dgm:constr type="l" for="ch" forName="text1"/>
              <dgm:constr type="ctrY" for="ch" forName="text1" refType="h" fact="0.13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"/>
              <dgm:constr type="b" for="ch" forName="d1" refType="h" fact="0.625"/>
              <dgm:constr type="w" for="ch" forName="d1" refType="w" fact="0.3245"/>
              <dgm:constr type="h" for="ch" forName="d1" refType="h" fact="0.495"/>
              <dgm:constr type="w" for="ch" forName="circle2" refType="w" fact="0.2"/>
              <dgm:constr type="h" for="ch" forName="circle2" refType="w" refFor="ch" refForName="circle2"/>
              <dgm:constr type="ctrX" for="ch" forName="circle2" refType="w" fact="0.7"/>
              <dgm:constr type="ctrY" for="ch" forName="circle2" refType="h" fact="0.625"/>
              <dgm:constr type="w" for="ch" forName="text2" refType="w" fact="0.3"/>
              <dgm:constr type="h" for="ch" forName="text2" refType="h" fact="0.1324"/>
              <dgm:constr type="l" for="ch" forName="text2"/>
              <dgm:constr type="ctrY" for="ch" forName="text2" refType="h" fact="0.27"/>
              <dgm:constr type="l" for="ch" forName="line2" refType="r" refFor="ch" refForName="text2"/>
              <dgm:constr type="ctrY" for="ch" forName="line2" refType="ctrY" refFor="ch" refForName="text2"/>
              <dgm:constr type="r" for="ch" forName="line2" refType="w" fact="0.375"/>
              <dgm:constr type="h" for="ch" forName="line2"/>
              <dgm:constr type="r" for="ch" forName="d2" refType="w" fact="0.6502"/>
              <dgm:constr type="b" for="ch" forName="d2" refType="h" fact="0.682"/>
              <dgm:constr type="w" for="ch" forName="d2" refType="w" fact="0.275"/>
              <dgm:constr type="h" for="ch" forName="d2" refType="h" fact="0.41215"/>
              <dgm:constr type="w" for="ch" forName="circle3" refType="w" fact="0.3334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1324"/>
              <dgm:constr type="l" for="ch" forName="text3"/>
              <dgm:constr type="ctrY" for="ch" forName="text3" refType="h" fact="0.41"/>
              <dgm:constr type="l" for="ch" forName="line3" refType="r" refFor="ch" refForName="text3"/>
              <dgm:constr type="ctrY" for="ch" forName="line3" refType="ctrY" refFor="ch" refForName="text3"/>
              <dgm:constr type="r" for="ch" forName="line3" refType="w" fact="0.375"/>
              <dgm:constr type="h" for="ch" forName="line3"/>
              <dgm:constr type="r" for="ch" forName="d3" refType="w" fact="0.606"/>
              <dgm:constr type="b" for="ch" forName="d3" refType="h" fact="0.735"/>
              <dgm:constr type="w" for="ch" forName="d3" refType="w" fact="0.231"/>
              <dgm:constr type="h" for="ch" forName="d3" refType="h" fact="0.325"/>
              <dgm:constr type="w" for="ch" forName="circle4" refType="w" fact="0.4667"/>
              <dgm:constr type="h" for="ch" forName="circle4" refType="w" refFor="ch" refForName="circle4"/>
              <dgm:constr type="ctrX" for="ch" forName="circle4" refType="ctrX" refFor="ch" refForName="circle1"/>
              <dgm:constr type="ctrY" for="ch" forName="circle4" refType="ctrY" refFor="ch" refForName="circle1"/>
              <dgm:constr type="w" for="ch" forName="text4" refType="w" fact="0.3"/>
              <dgm:constr type="h" for="ch" forName="text4" refType="h" fact="0.1324"/>
              <dgm:constr type="l" for="ch" forName="text4"/>
              <dgm:constr type="ctrY" for="ch" forName="text4" refType="h" fact="0.547"/>
              <dgm:constr type="l" for="ch" forName="line4" refType="r" refFor="ch" refForName="text4"/>
              <dgm:constr type="ctrY" for="ch" forName="line4" refType="ctrY" refFor="ch" refForName="text4"/>
              <dgm:constr type="r" for="ch" forName="line4" refType="w" fact="0.375"/>
              <dgm:constr type="h" for="ch" forName="line4"/>
              <dgm:constr type="r" for="ch" forName="d4" refType="w" fact="0.554"/>
              <dgm:constr type="b" for="ch" forName="d4" refType="h" fact="0.795"/>
              <dgm:constr type="w" for="ch" forName="d4" refType="w" fact="0.179"/>
              <dgm:constr type="h" for="ch" forName="d4" refType="h" fact="0.248"/>
              <dgm:constr type="w" for="ch" forName="circle5" refType="w" fact="0.6"/>
              <dgm:constr type="h" for="ch" forName="circle5" refType="w" refFor="ch" refForName="circle5"/>
              <dgm:constr type="ctrX" for="ch" forName="circle5" refType="ctrX" refFor="ch" refForName="circle1"/>
              <dgm:constr type="ctrY" for="ch" forName="circle5" refType="ctrY" refFor="ch" refForName="circle1"/>
              <dgm:constr type="w" for="ch" forName="text5" refType="w" fact="0.3"/>
              <dgm:constr type="h" for="ch" forName="text5" refType="h" fact="0.1324"/>
              <dgm:constr type="l" for="ch" forName="text5"/>
              <dgm:constr type="ctrY" for="ch" forName="text5" refType="h" fact="0.68"/>
              <dgm:constr type="l" for="ch" forName="line5" refType="r" refFor="ch" refForName="text5"/>
              <dgm:constr type="ctrY" for="ch" forName="line5" refType="ctrY" refFor="ch" refForName="text5"/>
              <dgm:constr type="r" for="ch" forName="line5" refType="w" fact="0.375"/>
              <dgm:constr type="h" for="ch" forName="line5"/>
              <dgm:constr type="r" for="ch" forName="d5" refType="w" fact="0.505"/>
              <dgm:constr type="b" for="ch" forName="d5" refType="h" fact="0.855"/>
              <dgm:constr type="w" for="ch" forName="d5" refType="w" fact="0.13"/>
              <dgm:constr type="h" for="ch" forName="d5" refType="h" fact="0.175"/>
            </dgm:constrLst>
          </dgm:if>
          <dgm:else name="Name18"/>
        </dgm:choose>
      </dgm:else>
    </dgm:choose>
    <dgm:ruleLst/>
    <dgm:forEach name="Name19" axis="ch" ptType="node" cnt="1">
      <dgm:layoutNode name="circle1" styleLbl="l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text1" styleLbl="revTx">
        <dgm:varLst>
          <dgm:bulletEnabled val="1"/>
        </dgm:varLst>
        <dgm:choose name="Name20">
          <dgm:if name="Name21" func="var" arg="dir" op="equ" val="norm">
            <dgm:choose name="Name22">
              <dgm:if name="Name23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24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25">
            <dgm:choose name="Name26">
              <dgm:if name="Name27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28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29">
          <dgm:if name="Name30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31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1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1" styleLbl="callout">
        <dgm:alg type="sp"/>
        <dgm:choose name="Name32">
          <dgm:if name="Name33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34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  <dgm:forEach name="Name35" axis="ch" ptType="node" st="2" cnt="1">
      <dgm:layoutNode name="circle2" styleLbl="lnNode1">
        <dgm:alg type="sp"/>
        <dgm:shape xmlns:r="http://schemas.openxmlformats.org/officeDocument/2006/relationships" type="ellipse" r:blip="" zOrderOff="-5">
          <dgm:adjLst/>
        </dgm:shape>
        <dgm:presOf/>
        <dgm:constrLst/>
        <dgm:ruleLst/>
      </dgm:layoutNode>
      <dgm:layoutNode name="text2" styleLbl="revTx">
        <dgm:varLst>
          <dgm:bulletEnabled val="1"/>
        </dgm:varLst>
        <dgm:choose name="Name36">
          <dgm:if name="Name37" func="var" arg="dir" op="equ" val="norm">
            <dgm:choose name="Name38">
              <dgm:if name="Name39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40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41">
            <dgm:choose name="Name42">
              <dgm:if name="Name43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44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45">
          <dgm:if name="Name46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47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2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2" styleLbl="callout">
        <dgm:alg type="sp"/>
        <dgm:choose name="Name48">
          <dgm:if name="Name49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50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  <dgm:forEach name="Name51" axis="ch" ptType="node" st="3" cnt="1">
      <dgm:layoutNode name="circle3" styleLbl="lnNode1">
        <dgm:alg type="sp"/>
        <dgm:shape xmlns:r="http://schemas.openxmlformats.org/officeDocument/2006/relationships" type="ellipse" r:blip="" zOrderOff="-10">
          <dgm:adjLst/>
        </dgm:shape>
        <dgm:presOf/>
        <dgm:constrLst/>
        <dgm:ruleLst/>
      </dgm:layoutNode>
      <dgm:layoutNode name="text3" styleLbl="revTx">
        <dgm:varLst>
          <dgm:bulletEnabled val="1"/>
        </dgm:varLst>
        <dgm:choose name="Name52">
          <dgm:if name="Name53" func="var" arg="dir" op="equ" val="norm">
            <dgm:choose name="Name54">
              <dgm:if name="Name55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56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57">
            <dgm:choose name="Name58">
              <dgm:if name="Name59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60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61">
          <dgm:if name="Name62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63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3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3" styleLbl="callout">
        <dgm:alg type="sp"/>
        <dgm:choose name="Name64">
          <dgm:if name="Name65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66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  <dgm:forEach name="Name67" axis="ch" ptType="node" st="4" cnt="1">
      <dgm:layoutNode name="circle4" styleLbl="lnNode1">
        <dgm:alg type="sp"/>
        <dgm:shape xmlns:r="http://schemas.openxmlformats.org/officeDocument/2006/relationships" type="ellipse" r:blip="" zOrderOff="-15">
          <dgm:adjLst/>
        </dgm:shape>
        <dgm:presOf/>
        <dgm:constrLst/>
        <dgm:ruleLst/>
      </dgm:layoutNode>
      <dgm:layoutNode name="text4" styleLbl="revTx">
        <dgm:varLst>
          <dgm:bulletEnabled val="1"/>
        </dgm:varLst>
        <dgm:choose name="Name68">
          <dgm:if name="Name69" func="var" arg="dir" op="equ" val="norm">
            <dgm:choose name="Name70">
              <dgm:if name="Name71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2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73">
            <dgm:choose name="Name74">
              <dgm:if name="Name75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6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77">
          <dgm:if name="Name78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79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4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4" styleLbl="callout">
        <dgm:alg type="sp"/>
        <dgm:choose name="Name80">
          <dgm:if name="Name81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82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  <dgm:forEach name="Name83" axis="ch" ptType="node" st="5" cnt="1">
      <dgm:layoutNode name="circle5" styleLbl="lnNode1">
        <dgm:alg type="sp"/>
        <dgm:shape xmlns:r="http://schemas.openxmlformats.org/officeDocument/2006/relationships" type="ellipse" r:blip="" zOrderOff="-20">
          <dgm:adjLst/>
        </dgm:shape>
        <dgm:presOf/>
        <dgm:constrLst/>
        <dgm:ruleLst/>
      </dgm:layoutNode>
      <dgm:layoutNode name="text5" styleLbl="revTx">
        <dgm:varLst>
          <dgm:bulletEnabled val="1"/>
        </dgm:varLst>
        <dgm:choose name="Name84">
          <dgm:if name="Name85" func="var" arg="dir" op="equ" val="norm">
            <dgm:choose name="Name86">
              <dgm:if name="Name87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88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89">
            <dgm:choose name="Name90">
              <dgm:if name="Name91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92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93">
          <dgm:if name="Name94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95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5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5" styleLbl="callout">
        <dgm:alg type="sp"/>
        <dgm:choose name="Name96">
          <dgm:if name="Name97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98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5E1910-29F5-0841-8E20-036920139F4A}" type="datetimeFigureOut">
              <a:rPr lang="nb-NO" smtClean="0"/>
              <a:t>11.03.2023</a:t>
            </a:fld>
            <a:endParaRPr lang="nb-NO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b-NO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b-N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F7D5D4-67F7-C74A-97F9-66881EA87BEF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7739899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HTTP/Headers/Content-Security-Policy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developer.mozilla.org/en-US/docs/Web/HTML/Element/meta" TargetMode="Externa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8" Type="http://schemas.openxmlformats.org/officeDocument/2006/relationships/hyperlink" Target="http://www.uio.no/studier/emner/matnat/ifi/INF5181/h11/undervisningsmateriale/lecture-notes/INF5181_2011-L04-v01-3slides.pdf" TargetMode="External"/><Relationship Id="rId3" Type="http://schemas.openxmlformats.org/officeDocument/2006/relationships/hyperlink" Target="http://heim.ifi.uio.no/~dagsj/" TargetMode="External"/><Relationship Id="rId7" Type="http://schemas.openxmlformats.org/officeDocument/2006/relationships/hyperlink" Target="http://heim.ifi.uio.no/~dagsj/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://en.wikipedia.org/wiki/Amdahl's_Law" TargetMode="External"/><Relationship Id="rId5" Type="http://schemas.openxmlformats.org/officeDocument/2006/relationships/hyperlink" Target="http://en.wikipedia.org/wiki/Fault-tolerant_computer_system" TargetMode="External"/><Relationship Id="rId10" Type="http://schemas.openxmlformats.org/officeDocument/2006/relationships/hyperlink" Target="http://en.wikipedia.org/wiki/Amdahl's_Law" TargetMode="External"/><Relationship Id="rId4" Type="http://schemas.openxmlformats.org/officeDocument/2006/relationships/hyperlink" Target="http://www.uio.no/studier/emner/matnat/ifi/INF5181/h11/undervisningsmateriale/lecture-notes/INF5181_2011-L04-v01-3slides.pdf" TargetMode="External"/><Relationship Id="rId9" Type="http://schemas.openxmlformats.org/officeDocument/2006/relationships/hyperlink" Target="http://en.wikipedia.org/wiki/Fault-tolerant_computer_system" TargetMode="Externa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1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3517828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err="1"/>
              <a:t>https</a:t>
            </a:r>
            <a:r>
              <a:rPr lang="nb-NO"/>
              <a:t>://</a:t>
            </a:r>
            <a:r>
              <a:rPr lang="nb-NO" err="1"/>
              <a:t>developer.mozilla.org</a:t>
            </a:r>
            <a:r>
              <a:rPr lang="nb-NO"/>
              <a:t>/en-US/</a:t>
            </a:r>
            <a:r>
              <a:rPr lang="nb-NO" err="1"/>
              <a:t>docs</a:t>
            </a:r>
            <a:r>
              <a:rPr lang="nb-NO"/>
              <a:t>/Web/HTTP/Status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11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8130532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developer.mozilla.org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-US/docs/Web/HTTP/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Content_negotiation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Multipurpose Internet Mail Extensions (MIME) type</a:t>
            </a:r>
            <a:endParaRPr lang="nb-NO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86EB8B-A34D-B146-B33D-50584DA353C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4351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https</a:t>
            </a:r>
            <a:r>
              <a:rPr lang="nb-NO" dirty="0"/>
              <a:t>://</a:t>
            </a:r>
            <a:r>
              <a:rPr lang="nb-NO" dirty="0" err="1"/>
              <a:t>developer.mozilla.org</a:t>
            </a:r>
            <a:r>
              <a:rPr lang="nb-NO" dirty="0"/>
              <a:t>/en-US/</a:t>
            </a:r>
            <a:r>
              <a:rPr lang="nb-NO" dirty="0" err="1"/>
              <a:t>docs</a:t>
            </a:r>
            <a:r>
              <a:rPr lang="nb-NO" dirty="0"/>
              <a:t>/Web/HTTP/</a:t>
            </a:r>
            <a:r>
              <a:rPr lang="nb-NO" dirty="0" err="1"/>
              <a:t>Content_negotiation</a:t>
            </a:r>
            <a:endParaRPr lang="nb-NO" dirty="0"/>
          </a:p>
          <a:p>
            <a:endParaRPr lang="nb-NO" dirty="0"/>
          </a:p>
          <a:p>
            <a:r>
              <a:rPr lang="nb-NO" dirty="0"/>
              <a:t>Server kan også svare:</a:t>
            </a:r>
          </a:p>
          <a:p>
            <a:pPr marL="171450" indent="-171450">
              <a:buFontTx/>
              <a:buChar char="-"/>
            </a:pPr>
            <a:r>
              <a:rPr lang="nb-NO" dirty="0"/>
              <a:t>406 (Not </a:t>
            </a:r>
            <a:r>
              <a:rPr lang="nb-NO" dirty="0" err="1"/>
              <a:t>Acceptable</a:t>
            </a:r>
            <a:r>
              <a:rPr lang="nb-NO" dirty="0"/>
              <a:t>)</a:t>
            </a:r>
          </a:p>
          <a:p>
            <a:pPr marL="171450" indent="-171450">
              <a:buFontTx/>
              <a:buChar char="-"/>
            </a:pPr>
            <a:r>
              <a:rPr lang="nb-NO" dirty="0"/>
              <a:t>415 (</a:t>
            </a:r>
            <a:r>
              <a:rPr lang="nb-NO" dirty="0" err="1"/>
              <a:t>Insupported</a:t>
            </a:r>
            <a:r>
              <a:rPr lang="nb-NO" dirty="0"/>
              <a:t> Media Type)</a:t>
            </a:r>
          </a:p>
          <a:p>
            <a:pPr marL="171450" indent="-171450">
              <a:buFontTx/>
              <a:buChar char="-"/>
            </a:pPr>
            <a:r>
              <a:rPr lang="nb-NO" dirty="0"/>
              <a:t>300 (Multiple Choices)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13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0591399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https</a:t>
            </a:r>
            <a:r>
              <a:rPr lang="nb-NO" dirty="0"/>
              <a:t>://</a:t>
            </a:r>
            <a:r>
              <a:rPr lang="nb-NO" dirty="0" err="1"/>
              <a:t>developer.mozilla.org</a:t>
            </a:r>
            <a:r>
              <a:rPr lang="nb-NO" dirty="0"/>
              <a:t>/en-US/</a:t>
            </a:r>
            <a:r>
              <a:rPr lang="nb-NO" dirty="0" err="1"/>
              <a:t>docs</a:t>
            </a:r>
            <a:r>
              <a:rPr lang="nb-NO" dirty="0"/>
              <a:t>/Web/HTTP/</a:t>
            </a:r>
            <a:r>
              <a:rPr lang="nb-NO" dirty="0" err="1"/>
              <a:t>Basics_of_HTTP</a:t>
            </a:r>
            <a:r>
              <a:rPr lang="nb-NO" dirty="0"/>
              <a:t>/</a:t>
            </a:r>
            <a:r>
              <a:rPr lang="nb-NO" dirty="0" err="1"/>
              <a:t>MIME_types</a:t>
            </a:r>
            <a:endParaRPr lang="nb-NO" dirty="0"/>
          </a:p>
          <a:p>
            <a:r>
              <a:rPr lang="en-GB" b="0" i="0" dirty="0">
                <a:solidFill>
                  <a:srgbClr val="1B1B1B"/>
                </a:solidFill>
                <a:effectLst/>
                <a:latin typeface="Inter"/>
              </a:rPr>
              <a:t>Multipurpose Internet Mail Extensions or MIME type</a:t>
            </a:r>
            <a:endParaRPr lang="nb-NO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14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2851005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err="1"/>
              <a:t>https</a:t>
            </a:r>
            <a:r>
              <a:rPr lang="nb-NO"/>
              <a:t>://</a:t>
            </a:r>
            <a:r>
              <a:rPr lang="nb-NO" err="1"/>
              <a:t>developer.mozilla.org</a:t>
            </a:r>
            <a:r>
              <a:rPr lang="nb-NO"/>
              <a:t>/en-US/</a:t>
            </a:r>
            <a:r>
              <a:rPr lang="nb-NO" err="1"/>
              <a:t>docs</a:t>
            </a:r>
            <a:r>
              <a:rPr lang="nb-NO"/>
              <a:t>/Web/HTTP/</a:t>
            </a:r>
            <a:r>
              <a:rPr lang="nb-NO" err="1"/>
              <a:t>Cookies</a:t>
            </a:r>
            <a:endParaRPr lang="nb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15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0293576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GB" b="0" i="0" dirty="0">
                <a:solidFill>
                  <a:srgbClr val="1B1B1B"/>
                </a:solidFill>
                <a:effectLst/>
                <a:latin typeface="Inter"/>
              </a:rPr>
              <a:t>https://</a:t>
            </a:r>
            <a:r>
              <a:rPr lang="en-GB" b="0" i="0" dirty="0" err="1">
                <a:solidFill>
                  <a:srgbClr val="1B1B1B"/>
                </a:solidFill>
                <a:effectLst/>
                <a:latin typeface="Inter"/>
              </a:rPr>
              <a:t>developer.mozilla.org</a:t>
            </a:r>
            <a:r>
              <a:rPr lang="en-GB" b="0" i="0" dirty="0">
                <a:solidFill>
                  <a:srgbClr val="1B1B1B"/>
                </a:solidFill>
                <a:effectLst/>
                <a:latin typeface="Inter"/>
              </a:rPr>
              <a:t>/</a:t>
            </a:r>
            <a:r>
              <a:rPr lang="en-GB" b="0" i="0" dirty="0" err="1">
                <a:solidFill>
                  <a:srgbClr val="1B1B1B"/>
                </a:solidFill>
                <a:effectLst/>
                <a:latin typeface="Inter"/>
              </a:rPr>
              <a:t>en</a:t>
            </a:r>
            <a:r>
              <a:rPr lang="en-GB" b="0" i="0" dirty="0">
                <a:solidFill>
                  <a:srgbClr val="1B1B1B"/>
                </a:solidFill>
                <a:effectLst/>
                <a:latin typeface="Inter"/>
              </a:rPr>
              <a:t>-US/docs/Web/HTTP/CSP</a:t>
            </a:r>
          </a:p>
          <a:p>
            <a:pPr algn="l"/>
            <a:r>
              <a:rPr lang="en-GB" b="0" i="0" dirty="0">
                <a:solidFill>
                  <a:srgbClr val="1B1B1B"/>
                </a:solidFill>
                <a:effectLst/>
                <a:latin typeface="Inter"/>
              </a:rPr>
              <a:t>To enable CSP, you need to configure your web server to return the </a:t>
            </a:r>
            <a:r>
              <a:rPr lang="en-GB" b="0" i="0" u="sng" dirty="0">
                <a:solidFill>
                  <a:srgbClr val="1B1B1B"/>
                </a:solidFill>
                <a:effectLst/>
                <a:latin typeface="Inter"/>
                <a:hlinkClick r:id="rId3"/>
              </a:rPr>
              <a:t>Content-Security-Policy</a:t>
            </a:r>
            <a:r>
              <a:rPr lang="en-GB" b="0" i="0" dirty="0">
                <a:solidFill>
                  <a:srgbClr val="1B1B1B"/>
                </a:solidFill>
                <a:effectLst/>
                <a:latin typeface="Inter"/>
              </a:rPr>
              <a:t> HTTP header. (Sometimes you may see mentions of the X-Content-Security-Policy header, but that's an older version and you don't need to specify it anymore.)</a:t>
            </a:r>
          </a:p>
          <a:p>
            <a:pPr algn="l"/>
            <a:r>
              <a:rPr lang="en-GB" b="0" i="0" dirty="0">
                <a:solidFill>
                  <a:srgbClr val="1B1B1B"/>
                </a:solidFill>
                <a:effectLst/>
                <a:latin typeface="Inter"/>
              </a:rPr>
              <a:t>Alternatively, the </a:t>
            </a:r>
            <a:r>
              <a:rPr lang="en-GB" b="0" i="0" u="sng" dirty="0">
                <a:solidFill>
                  <a:srgbClr val="1B1B1B"/>
                </a:solidFill>
                <a:effectLst/>
                <a:latin typeface="Inter"/>
                <a:hlinkClick r:id="rId4"/>
              </a:rPr>
              <a:t>&lt;meta&gt;</a:t>
            </a:r>
            <a:r>
              <a:rPr lang="en-GB" b="0" i="0" dirty="0">
                <a:solidFill>
                  <a:srgbClr val="1B1B1B"/>
                </a:solidFill>
                <a:effectLst/>
                <a:latin typeface="Inter"/>
              </a:rPr>
              <a:t> element can be used to configure a policy</a:t>
            </a:r>
          </a:p>
          <a:p>
            <a:pPr algn="l"/>
            <a:r>
              <a:rPr lang="en-GB" b="0" i="0" dirty="0">
                <a:solidFill>
                  <a:srgbClr val="1B1B1B"/>
                </a:solidFill>
                <a:effectLst/>
                <a:latin typeface="Inter"/>
              </a:rPr>
              <a:t>https://</a:t>
            </a:r>
            <a:r>
              <a:rPr lang="en-GB" b="0" i="0" dirty="0" err="1">
                <a:solidFill>
                  <a:srgbClr val="1B1B1B"/>
                </a:solidFill>
                <a:effectLst/>
                <a:latin typeface="Inter"/>
              </a:rPr>
              <a:t>developer.mozilla.org</a:t>
            </a:r>
            <a:r>
              <a:rPr lang="en-GB" b="0" i="0" dirty="0">
                <a:solidFill>
                  <a:srgbClr val="1B1B1B"/>
                </a:solidFill>
                <a:effectLst/>
                <a:latin typeface="Inter"/>
              </a:rPr>
              <a:t>/</a:t>
            </a:r>
            <a:r>
              <a:rPr lang="en-GB" b="0" i="0" dirty="0" err="1">
                <a:solidFill>
                  <a:srgbClr val="1B1B1B"/>
                </a:solidFill>
                <a:effectLst/>
                <a:latin typeface="Inter"/>
              </a:rPr>
              <a:t>en</a:t>
            </a:r>
            <a:r>
              <a:rPr lang="en-GB" b="0" i="0" dirty="0">
                <a:solidFill>
                  <a:srgbClr val="1B1B1B"/>
                </a:solidFill>
                <a:effectLst/>
                <a:latin typeface="Inter"/>
              </a:rPr>
              <a:t>-US/docs/Web/HTTP/CORS</a:t>
            </a:r>
          </a:p>
          <a:p>
            <a:pPr algn="l"/>
            <a:r>
              <a:rPr lang="en-GB" b="0" i="0" dirty="0">
                <a:solidFill>
                  <a:srgbClr val="1B1B1B"/>
                </a:solidFill>
                <a:effectLst/>
                <a:latin typeface="Inter"/>
              </a:rPr>
              <a:t>https://</a:t>
            </a:r>
            <a:r>
              <a:rPr lang="en-GB" b="0" i="0" dirty="0" err="1">
                <a:solidFill>
                  <a:srgbClr val="1B1B1B"/>
                </a:solidFill>
                <a:effectLst/>
                <a:latin typeface="Inter"/>
              </a:rPr>
              <a:t>developer.mozilla.org</a:t>
            </a:r>
            <a:r>
              <a:rPr lang="en-GB" b="0" i="0" dirty="0">
                <a:solidFill>
                  <a:srgbClr val="1B1B1B"/>
                </a:solidFill>
                <a:effectLst/>
                <a:latin typeface="Inter"/>
              </a:rPr>
              <a:t>/</a:t>
            </a:r>
            <a:r>
              <a:rPr lang="en-GB" b="0" i="0" dirty="0" err="1">
                <a:solidFill>
                  <a:srgbClr val="1B1B1B"/>
                </a:solidFill>
                <a:effectLst/>
                <a:latin typeface="Inter"/>
              </a:rPr>
              <a:t>en</a:t>
            </a:r>
            <a:r>
              <a:rPr lang="en-GB" b="0" i="0" dirty="0">
                <a:solidFill>
                  <a:srgbClr val="1B1B1B"/>
                </a:solidFill>
                <a:effectLst/>
                <a:latin typeface="Inter"/>
              </a:rPr>
              <a:t>-US/docs/Glossary/HTTPS</a:t>
            </a:r>
          </a:p>
          <a:p>
            <a:pPr algn="l"/>
            <a:endParaRPr lang="en-GB" b="0" i="0" dirty="0">
              <a:solidFill>
                <a:srgbClr val="1B1B1B"/>
              </a:solidFill>
              <a:effectLst/>
              <a:latin typeface="Inter"/>
            </a:endParaRPr>
          </a:p>
          <a:p>
            <a:endParaRPr lang="nb-NO" dirty="0"/>
          </a:p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16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943479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solidFill>
                  <a:srgbClr val="CC7832"/>
                </a:solidFill>
                <a:effectLst/>
              </a:rPr>
              <a:t>var </a:t>
            </a:r>
            <a:r>
              <a:rPr lang="en-GB" dirty="0"/>
              <a:t>http = require(</a:t>
            </a:r>
            <a:r>
              <a:rPr lang="en-GB" dirty="0">
                <a:solidFill>
                  <a:srgbClr val="6A8759"/>
                </a:solidFill>
                <a:effectLst/>
              </a:rPr>
              <a:t>"http"</a:t>
            </a:r>
            <a:r>
              <a:rPr lang="en-GB" dirty="0"/>
              <a:t>)</a:t>
            </a:r>
            <a:r>
              <a:rPr lang="en-GB" dirty="0">
                <a:solidFill>
                  <a:srgbClr val="CC7832"/>
                </a:solidFill>
                <a:effectLst/>
              </a:rPr>
              <a:t>;</a:t>
            </a:r>
            <a:br>
              <a:rPr lang="en-GB" dirty="0">
                <a:solidFill>
                  <a:srgbClr val="CC7832"/>
                </a:solidFill>
                <a:effectLst/>
              </a:rPr>
            </a:br>
            <a:br>
              <a:rPr lang="en-GB" dirty="0">
                <a:solidFill>
                  <a:srgbClr val="CC7832"/>
                </a:solidFill>
                <a:effectLst/>
              </a:rPr>
            </a:br>
            <a:r>
              <a:rPr lang="en-GB" dirty="0" err="1">
                <a:solidFill>
                  <a:srgbClr val="CC7832"/>
                </a:solidFill>
                <a:effectLst/>
              </a:rPr>
              <a:t>const</a:t>
            </a:r>
            <a:r>
              <a:rPr lang="en-GB" dirty="0">
                <a:solidFill>
                  <a:srgbClr val="CC7832"/>
                </a:solidFill>
                <a:effectLst/>
              </a:rPr>
              <a:t> </a:t>
            </a:r>
            <a:r>
              <a:rPr lang="en-GB" dirty="0">
                <a:solidFill>
                  <a:srgbClr val="FFC66D"/>
                </a:solidFill>
                <a:effectLst/>
              </a:rPr>
              <a:t>server </a:t>
            </a:r>
            <a:r>
              <a:rPr lang="en-GB" dirty="0"/>
              <a:t>= </a:t>
            </a:r>
            <a:r>
              <a:rPr lang="en-GB" dirty="0">
                <a:solidFill>
                  <a:srgbClr val="CC7832"/>
                </a:solidFill>
                <a:effectLst/>
              </a:rPr>
              <a:t>function</a:t>
            </a:r>
            <a:r>
              <a:rPr lang="en-GB" dirty="0"/>
              <a:t>(request</a:t>
            </a:r>
            <a:r>
              <a:rPr lang="en-GB" dirty="0">
                <a:solidFill>
                  <a:srgbClr val="CC7832"/>
                </a:solidFill>
                <a:effectLst/>
              </a:rPr>
              <a:t>, </a:t>
            </a:r>
            <a:r>
              <a:rPr lang="en-GB" dirty="0"/>
              <a:t>response){</a:t>
            </a:r>
            <a:br>
              <a:rPr lang="en-GB" dirty="0"/>
            </a:br>
            <a:r>
              <a:rPr lang="en-GB" dirty="0"/>
              <a:t>   </a:t>
            </a:r>
            <a:r>
              <a:rPr lang="en-GB" dirty="0" err="1"/>
              <a:t>response.</a:t>
            </a:r>
            <a:r>
              <a:rPr lang="en-GB" dirty="0" err="1">
                <a:solidFill>
                  <a:srgbClr val="FFC66D"/>
                </a:solidFill>
                <a:effectLst/>
              </a:rPr>
              <a:t>write</a:t>
            </a:r>
            <a:r>
              <a:rPr lang="en-GB" dirty="0"/>
              <a:t>(</a:t>
            </a:r>
            <a:r>
              <a:rPr lang="en-GB" dirty="0">
                <a:solidFill>
                  <a:srgbClr val="6A8759"/>
                </a:solidFill>
                <a:effectLst/>
              </a:rPr>
              <a:t>'Hello world</a:t>
            </a:r>
            <a:r>
              <a:rPr lang="en-GB" dirty="0">
                <a:solidFill>
                  <a:srgbClr val="CC7832"/>
                </a:solidFill>
                <a:effectLst/>
              </a:rPr>
              <a:t>\n</a:t>
            </a:r>
            <a:r>
              <a:rPr lang="en-GB" dirty="0">
                <a:solidFill>
                  <a:srgbClr val="6A8759"/>
                </a:solidFill>
                <a:effectLst/>
              </a:rPr>
              <a:t>'</a:t>
            </a:r>
            <a:r>
              <a:rPr lang="en-GB" dirty="0"/>
              <a:t>)</a:t>
            </a:r>
            <a:r>
              <a:rPr lang="en-GB" dirty="0">
                <a:solidFill>
                  <a:srgbClr val="CC7832"/>
                </a:solidFill>
                <a:effectLst/>
              </a:rPr>
              <a:t>;</a:t>
            </a:r>
            <a:br>
              <a:rPr lang="en-GB" dirty="0">
                <a:solidFill>
                  <a:srgbClr val="CC7832"/>
                </a:solidFill>
                <a:effectLst/>
              </a:rPr>
            </a:br>
            <a:r>
              <a:rPr lang="en-GB" dirty="0">
                <a:solidFill>
                  <a:srgbClr val="CC7832"/>
                </a:solidFill>
                <a:effectLst/>
              </a:rPr>
              <a:t>   </a:t>
            </a:r>
            <a:r>
              <a:rPr lang="en-GB" dirty="0" err="1"/>
              <a:t>response.</a:t>
            </a:r>
            <a:r>
              <a:rPr lang="en-GB" dirty="0" err="1">
                <a:solidFill>
                  <a:srgbClr val="9876AA"/>
                </a:solidFill>
                <a:effectLst/>
              </a:rPr>
              <a:t>end</a:t>
            </a:r>
            <a:r>
              <a:rPr lang="en-GB" dirty="0"/>
              <a:t>()</a:t>
            </a:r>
            <a:r>
              <a:rPr lang="en-GB" dirty="0">
                <a:solidFill>
                  <a:srgbClr val="CC7832"/>
                </a:solidFill>
                <a:effectLst/>
              </a:rPr>
              <a:t>;</a:t>
            </a:r>
            <a:br>
              <a:rPr lang="en-GB" dirty="0">
                <a:solidFill>
                  <a:srgbClr val="CC7832"/>
                </a:solidFill>
                <a:effectLst/>
              </a:rPr>
            </a:br>
            <a:r>
              <a:rPr lang="en-GB" dirty="0"/>
              <a:t>}</a:t>
            </a:r>
            <a:r>
              <a:rPr lang="en-GB" dirty="0">
                <a:solidFill>
                  <a:srgbClr val="CC7832"/>
                </a:solidFill>
                <a:effectLst/>
              </a:rPr>
              <a:t>;</a:t>
            </a:r>
            <a:br>
              <a:rPr lang="en-GB" dirty="0">
                <a:solidFill>
                  <a:srgbClr val="CC7832"/>
                </a:solidFill>
                <a:effectLst/>
              </a:rPr>
            </a:br>
            <a:br>
              <a:rPr lang="en-GB" dirty="0">
                <a:solidFill>
                  <a:srgbClr val="CC7832"/>
                </a:solidFill>
                <a:effectLst/>
              </a:rPr>
            </a:br>
            <a:r>
              <a:rPr lang="en-GB" dirty="0" err="1"/>
              <a:t>http.createServer</a:t>
            </a:r>
            <a:r>
              <a:rPr lang="en-GB" dirty="0"/>
              <a:t>(</a:t>
            </a:r>
            <a:r>
              <a:rPr lang="en-GB" dirty="0">
                <a:solidFill>
                  <a:srgbClr val="FFC66D"/>
                </a:solidFill>
                <a:effectLst/>
              </a:rPr>
              <a:t>server</a:t>
            </a:r>
            <a:r>
              <a:rPr lang="en-GB" dirty="0"/>
              <a:t>).listen(</a:t>
            </a:r>
            <a:r>
              <a:rPr lang="en-GB" dirty="0">
                <a:solidFill>
                  <a:srgbClr val="6897BB"/>
                </a:solidFill>
                <a:effectLst/>
              </a:rPr>
              <a:t>8080</a:t>
            </a:r>
            <a:r>
              <a:rPr lang="en-GB" dirty="0"/>
              <a:t>)</a:t>
            </a:r>
            <a:r>
              <a:rPr lang="en-GB" dirty="0">
                <a:solidFill>
                  <a:srgbClr val="CC7832"/>
                </a:solidFill>
                <a:effectLst/>
              </a:rPr>
              <a:t>;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17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1126683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The </a:t>
            </a:r>
            <a:r>
              <a:rPr lang="en-GB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Open Systems Interconnection model</a:t>
            </a:r>
            <a:r>
              <a:rPr lang="en-GB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(</a:t>
            </a:r>
            <a:r>
              <a:rPr lang="en-GB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OSI model</a:t>
            </a:r>
            <a:r>
              <a:rPr lang="en-GB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)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18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9183052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UDP: User Datagram </a:t>
            </a:r>
            <a:r>
              <a:rPr lang="nb-NO" dirty="0" err="1"/>
              <a:t>Protocol</a:t>
            </a:r>
            <a:r>
              <a:rPr lang="nb-NO" dirty="0"/>
              <a:t> </a:t>
            </a:r>
          </a:p>
          <a:p>
            <a:r>
              <a:rPr lang="nb-NO" dirty="0"/>
              <a:t>HTTP: </a:t>
            </a:r>
            <a:r>
              <a:rPr lang="nb-NO" dirty="0" err="1"/>
              <a:t>Hypertext</a:t>
            </a:r>
            <a:r>
              <a:rPr lang="nb-NO" dirty="0"/>
              <a:t> Transfer </a:t>
            </a:r>
            <a:r>
              <a:rPr lang="nb-NO" dirty="0" err="1"/>
              <a:t>Protocol</a:t>
            </a:r>
            <a:endParaRPr lang="nb-NO" dirty="0"/>
          </a:p>
          <a:p>
            <a:r>
              <a:rPr lang="nb-NO" dirty="0"/>
              <a:t>DNS: </a:t>
            </a:r>
            <a:r>
              <a:rPr lang="nb-NO" dirty="0" err="1"/>
              <a:t>Domain</a:t>
            </a:r>
            <a:r>
              <a:rPr lang="nb-NO" dirty="0"/>
              <a:t> </a:t>
            </a:r>
            <a:r>
              <a:rPr lang="nb-NO" dirty="0" err="1"/>
              <a:t>Name</a:t>
            </a:r>
            <a:r>
              <a:rPr lang="nb-NO" dirty="0"/>
              <a:t> System</a:t>
            </a:r>
          </a:p>
          <a:p>
            <a:r>
              <a:rPr lang="nb-NO" dirty="0"/>
              <a:t>FTP: File transfer </a:t>
            </a:r>
            <a:r>
              <a:rPr lang="nb-NO" dirty="0" err="1"/>
              <a:t>Protocol</a:t>
            </a:r>
            <a:endParaRPr lang="nb-NO" dirty="0"/>
          </a:p>
          <a:p>
            <a:r>
              <a:rPr lang="nb-NO" dirty="0"/>
              <a:t>DHCP: </a:t>
            </a:r>
            <a:r>
              <a:rPr lang="nb-NO" dirty="0" err="1"/>
              <a:t>Dynamic</a:t>
            </a:r>
            <a:r>
              <a:rPr lang="nb-NO" dirty="0"/>
              <a:t> Host </a:t>
            </a:r>
            <a:r>
              <a:rPr lang="nb-NO" dirty="0" err="1"/>
              <a:t>Configuration</a:t>
            </a:r>
            <a:r>
              <a:rPr lang="nb-NO" dirty="0"/>
              <a:t> </a:t>
            </a:r>
            <a:r>
              <a:rPr lang="nb-NO" dirty="0" err="1"/>
              <a:t>Protocol</a:t>
            </a:r>
            <a:endParaRPr lang="nb-NO" dirty="0"/>
          </a:p>
          <a:p>
            <a:r>
              <a:rPr lang="nb-NO" dirty="0"/>
              <a:t>SMTP: Simple Mail Transfer </a:t>
            </a:r>
            <a:r>
              <a:rPr lang="nb-NO" dirty="0" err="1"/>
              <a:t>Protocol</a:t>
            </a:r>
            <a:endParaRPr lang="nb-NO" dirty="0"/>
          </a:p>
          <a:p>
            <a:r>
              <a:rPr lang="nb-NO" dirty="0"/>
              <a:t>TLS: Transport </a:t>
            </a:r>
            <a:r>
              <a:rPr lang="nb-NO" dirty="0" err="1"/>
              <a:t>layer</a:t>
            </a:r>
            <a:r>
              <a:rPr lang="nb-NO" dirty="0"/>
              <a:t> Security</a:t>
            </a:r>
          </a:p>
          <a:p>
            <a:r>
              <a:rPr lang="nb-NO" dirty="0"/>
              <a:t>QUIC: </a:t>
            </a:r>
            <a:r>
              <a:rPr lang="en-GB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Quick UDP Internet Connections</a:t>
            </a:r>
            <a:endParaRPr lang="nb-NO" dirty="0"/>
          </a:p>
          <a:p>
            <a:r>
              <a:rPr lang="nb-NO" dirty="0"/>
              <a:t>TCP: </a:t>
            </a:r>
            <a:r>
              <a:rPr lang="nb-NO" dirty="0" err="1"/>
              <a:t>Transmission</a:t>
            </a:r>
            <a:r>
              <a:rPr lang="nb-NO" dirty="0"/>
              <a:t> Control </a:t>
            </a:r>
            <a:r>
              <a:rPr lang="nb-NO" dirty="0" err="1"/>
              <a:t>Protocol</a:t>
            </a:r>
            <a:endParaRPr lang="nb-NO" dirty="0"/>
          </a:p>
          <a:p>
            <a:r>
              <a:rPr lang="nb-NO" dirty="0"/>
              <a:t>NAT: Network </a:t>
            </a:r>
            <a:r>
              <a:rPr lang="nb-NO" dirty="0" err="1"/>
              <a:t>Address</a:t>
            </a:r>
            <a:r>
              <a:rPr lang="nb-NO" dirty="0"/>
              <a:t> </a:t>
            </a:r>
            <a:r>
              <a:rPr lang="nb-NO" dirty="0" err="1"/>
              <a:t>Translation</a:t>
            </a:r>
            <a:endParaRPr lang="nb-NO" dirty="0"/>
          </a:p>
          <a:p>
            <a:r>
              <a:rPr lang="nb-NO" dirty="0"/>
              <a:t>ICMP: </a:t>
            </a:r>
            <a:r>
              <a:rPr lang="nb-NO" dirty="0" err="1"/>
              <a:t>Internet</a:t>
            </a:r>
            <a:r>
              <a:rPr lang="nb-NO" dirty="0"/>
              <a:t> Control Message </a:t>
            </a:r>
            <a:r>
              <a:rPr lang="nb-NO" dirty="0" err="1"/>
              <a:t>Protocol</a:t>
            </a:r>
            <a:endParaRPr lang="nb-NO" dirty="0"/>
          </a:p>
          <a:p>
            <a:r>
              <a:rPr lang="nb-NO" dirty="0"/>
              <a:t>RIP: Routing Information </a:t>
            </a:r>
            <a:r>
              <a:rPr lang="nb-NO" dirty="0" err="1"/>
              <a:t>Protocol</a:t>
            </a:r>
            <a:endParaRPr lang="nb-NO" dirty="0"/>
          </a:p>
          <a:p>
            <a:r>
              <a:rPr lang="nb-NO" dirty="0"/>
              <a:t>BGP: Border Gateway </a:t>
            </a:r>
            <a:r>
              <a:rPr lang="nb-NO" dirty="0" err="1"/>
              <a:t>Protocol</a:t>
            </a:r>
            <a:endParaRPr lang="nb-NO" dirty="0"/>
          </a:p>
          <a:p>
            <a:r>
              <a:rPr lang="nb-NO" dirty="0"/>
              <a:t>ARP: </a:t>
            </a:r>
            <a:r>
              <a:rPr lang="nb-NO" dirty="0" err="1"/>
              <a:t>Address</a:t>
            </a:r>
            <a:r>
              <a:rPr lang="nb-NO" dirty="0"/>
              <a:t> Resolution </a:t>
            </a:r>
            <a:r>
              <a:rPr lang="nb-NO" dirty="0" err="1"/>
              <a:t>Protocol</a:t>
            </a:r>
            <a:endParaRPr lang="nb-NO" dirty="0"/>
          </a:p>
          <a:p>
            <a:endParaRPr lang="nb-NO" dirty="0"/>
          </a:p>
          <a:p>
            <a:r>
              <a:rPr lang="nb-NO" dirty="0"/>
              <a:t>TCP gikk i produksjon første gang i januar 1983.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19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50716964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ping</a:t>
            </a:r>
          </a:p>
          <a:p>
            <a:r>
              <a:rPr lang="nb-NO" dirty="0" err="1"/>
              <a:t>traceroute</a:t>
            </a:r>
            <a:endParaRPr lang="nb-NO" dirty="0"/>
          </a:p>
          <a:p>
            <a:r>
              <a:rPr lang="nb-NO" dirty="0" err="1"/>
              <a:t>nslookup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20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1829535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Agendaen</a:t>
            </a:r>
            <a:r>
              <a:rPr lang="en-GB" dirty="0"/>
              <a:t> for den </a:t>
            </a:r>
            <a:r>
              <a:rPr lang="en-GB" dirty="0" err="1"/>
              <a:t>første</a:t>
            </a:r>
            <a:r>
              <a:rPr lang="en-GB" dirty="0"/>
              <a:t> </a:t>
            </a:r>
            <a:r>
              <a:rPr lang="en-GB" dirty="0" err="1"/>
              <a:t>Oppdriftskvelden</a:t>
            </a:r>
            <a:r>
              <a:rPr lang="en-GB" dirty="0"/>
              <a:t> er </a:t>
            </a:r>
            <a:r>
              <a:rPr lang="en-GB" dirty="0" err="1"/>
              <a:t>som</a:t>
            </a:r>
            <a:r>
              <a:rPr lang="en-GB" dirty="0"/>
              <a:t> </a:t>
            </a:r>
            <a:r>
              <a:rPr lang="en-GB" dirty="0" err="1"/>
              <a:t>følger:kl</a:t>
            </a:r>
            <a:r>
              <a:rPr lang="en-GB" dirty="0"/>
              <a:t> 1500 (</a:t>
            </a:r>
            <a:r>
              <a:rPr lang="en-GB" dirty="0" err="1"/>
              <a:t>senest</a:t>
            </a:r>
            <a:r>
              <a:rPr lang="en-GB" dirty="0"/>
              <a:t>): </a:t>
            </a:r>
            <a:r>
              <a:rPr lang="en-GB" dirty="0" err="1"/>
              <a:t>Oppmøte</a:t>
            </a:r>
            <a:r>
              <a:rPr lang="en-GB" dirty="0"/>
              <a:t> </a:t>
            </a:r>
            <a:r>
              <a:rPr lang="en-GB" dirty="0" err="1"/>
              <a:t>i</a:t>
            </a:r>
            <a:r>
              <a:rPr lang="en-GB" dirty="0"/>
              <a:t> </a:t>
            </a:r>
            <a:r>
              <a:rPr lang="en-GB" dirty="0" err="1"/>
              <a:t>Kantina</a:t>
            </a:r>
            <a:br>
              <a:rPr lang="en-GB" dirty="0"/>
            </a:br>
            <a:r>
              <a:rPr lang="en-GB" dirty="0"/>
              <a:t>kl 1501: </a:t>
            </a:r>
            <a:r>
              <a:rPr lang="en-GB" dirty="0" err="1"/>
              <a:t>Introduksjon</a:t>
            </a:r>
            <a:r>
              <a:rPr lang="en-GB" dirty="0"/>
              <a:t> </a:t>
            </a:r>
            <a:r>
              <a:rPr lang="en-GB" dirty="0" err="1"/>
              <a:t>fra</a:t>
            </a:r>
            <a:r>
              <a:rPr lang="en-GB" dirty="0"/>
              <a:t> </a:t>
            </a:r>
            <a:r>
              <a:rPr lang="en-GB" dirty="0" err="1"/>
              <a:t>fagsjefene</a:t>
            </a:r>
            <a:br>
              <a:rPr lang="en-GB" dirty="0"/>
            </a:br>
            <a:r>
              <a:rPr lang="en-GB" dirty="0"/>
              <a:t>kl 1510: </a:t>
            </a:r>
            <a:r>
              <a:rPr lang="en-GB" dirty="0" err="1"/>
              <a:t>Oppdriftstid</a:t>
            </a:r>
            <a:r>
              <a:rPr lang="en-GB" dirty="0"/>
              <a:t>!</a:t>
            </a:r>
            <a:br>
              <a:rPr lang="en-GB" dirty="0"/>
            </a:br>
            <a:r>
              <a:rPr lang="en-GB" dirty="0"/>
              <a:t>kl 1700: Pause</a:t>
            </a:r>
            <a:br>
              <a:rPr lang="en-GB" dirty="0"/>
            </a:br>
            <a:r>
              <a:rPr lang="en-GB" dirty="0"/>
              <a:t>kl 1715: Mer </a:t>
            </a:r>
            <a:r>
              <a:rPr lang="en-GB" dirty="0" err="1"/>
              <a:t>Oppdriftstid</a:t>
            </a:r>
            <a:r>
              <a:rPr lang="en-GB" dirty="0"/>
              <a:t>!</a:t>
            </a:r>
            <a:br>
              <a:rPr lang="en-GB" dirty="0"/>
            </a:br>
            <a:r>
              <a:rPr lang="en-GB" dirty="0"/>
              <a:t>kl 1900: Mat, </a:t>
            </a:r>
            <a:r>
              <a:rPr lang="en-GB" dirty="0" err="1"/>
              <a:t>drikke</a:t>
            </a:r>
            <a:r>
              <a:rPr lang="en-GB" dirty="0"/>
              <a:t> </a:t>
            </a:r>
            <a:r>
              <a:rPr lang="en-GB" dirty="0" err="1"/>
              <a:t>og</a:t>
            </a:r>
            <a:r>
              <a:rPr lang="en-GB" dirty="0"/>
              <a:t> </a:t>
            </a:r>
            <a:r>
              <a:rPr lang="en-GB" dirty="0" err="1"/>
              <a:t>koseprat</a:t>
            </a:r>
            <a:r>
              <a:rPr lang="en-GB" dirty="0"/>
              <a:t> med </a:t>
            </a:r>
            <a:r>
              <a:rPr lang="en-GB" dirty="0" err="1"/>
              <a:t>kullet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83916652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Sertifikat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21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29122152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Fra: https://</a:t>
            </a:r>
            <a:r>
              <a:rPr lang="en-GB" dirty="0" err="1"/>
              <a:t>gitlab.com</a:t>
            </a:r>
            <a:r>
              <a:rPr lang="en-GB" dirty="0"/>
              <a:t>/</a:t>
            </a:r>
            <a:r>
              <a:rPr lang="en-GB" dirty="0" err="1"/>
              <a:t>wireshark</a:t>
            </a:r>
            <a:r>
              <a:rPr lang="en-GB" dirty="0"/>
              <a:t>/</a:t>
            </a:r>
            <a:r>
              <a:rPr lang="en-GB" dirty="0" err="1"/>
              <a:t>wireshark</a:t>
            </a:r>
            <a:r>
              <a:rPr lang="en-GB" dirty="0"/>
              <a:t>/-/issues/18734#note_1212011654</a:t>
            </a:r>
          </a:p>
          <a:p>
            <a:r>
              <a:rPr lang="en-GB" dirty="0" err="1"/>
              <a:t>sudo</a:t>
            </a:r>
            <a:r>
              <a:rPr lang="en-GB" dirty="0"/>
              <a:t> </a:t>
            </a:r>
            <a:r>
              <a:rPr lang="en-GB" dirty="0" err="1"/>
              <a:t>launchctl</a:t>
            </a:r>
            <a:r>
              <a:rPr lang="en-GB" dirty="0"/>
              <a:t> unload /Library/</a:t>
            </a:r>
            <a:r>
              <a:rPr lang="en-GB" dirty="0" err="1"/>
              <a:t>LaunchDaemons</a:t>
            </a:r>
            <a:r>
              <a:rPr lang="en-GB" dirty="0"/>
              <a:t>/</a:t>
            </a:r>
            <a:r>
              <a:rPr lang="en-GB" dirty="0" err="1"/>
              <a:t>org.wireshark.ChmodBPF.plist</a:t>
            </a:r>
            <a:endParaRPr lang="en-GB" dirty="0"/>
          </a:p>
          <a:p>
            <a:r>
              <a:rPr lang="en-GB" dirty="0" err="1"/>
              <a:t>sudo</a:t>
            </a:r>
            <a:r>
              <a:rPr lang="en-GB" dirty="0"/>
              <a:t> </a:t>
            </a:r>
            <a:r>
              <a:rPr lang="en-GB" dirty="0" err="1"/>
              <a:t>launchctl</a:t>
            </a:r>
            <a:r>
              <a:rPr lang="en-GB" dirty="0"/>
              <a:t> load /Library/</a:t>
            </a:r>
            <a:r>
              <a:rPr lang="en-GB" dirty="0" err="1"/>
              <a:t>LaunchDaemons</a:t>
            </a:r>
            <a:r>
              <a:rPr lang="en-GB" dirty="0"/>
              <a:t>/</a:t>
            </a:r>
            <a:r>
              <a:rPr lang="en-GB" dirty="0" err="1"/>
              <a:t>org.wireshark.ChmodBPF.plist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22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14452462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24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5810731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Viewpoints</a:t>
            </a:r>
            <a:r>
              <a:rPr lang="nb-NO" dirty="0"/>
              <a:t>:</a:t>
            </a:r>
            <a:r>
              <a:rPr lang="nb-NO" baseline="0" dirty="0"/>
              <a:t> {</a:t>
            </a:r>
            <a:r>
              <a:rPr lang="nb-NO" baseline="0" dirty="0" err="1"/>
              <a:t>Logical</a:t>
            </a:r>
            <a:r>
              <a:rPr lang="nb-NO" baseline="0" dirty="0"/>
              <a:t>, Development, </a:t>
            </a:r>
            <a:r>
              <a:rPr lang="nb-NO" baseline="0" dirty="0" err="1"/>
              <a:t>Process</a:t>
            </a:r>
            <a:r>
              <a:rPr lang="nb-NO" baseline="0" dirty="0"/>
              <a:t>, </a:t>
            </a:r>
            <a:r>
              <a:rPr lang="nb-NO" baseline="0" dirty="0" err="1"/>
              <a:t>Physical</a:t>
            </a:r>
            <a:r>
              <a:rPr lang="nb-NO" baseline="0" dirty="0"/>
              <a:t>}</a:t>
            </a:r>
          </a:p>
          <a:p>
            <a:r>
              <a:rPr lang="nb-NO" baseline="0" dirty="0"/>
              <a:t>API: Application Programming Interface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25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64175741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Jobben vår er å redusere kompleksitet.</a:t>
            </a:r>
          </a:p>
          <a:p>
            <a:r>
              <a:rPr lang="nb-NO" dirty="0"/>
              <a:t>Vi har en mengde selvpålagte konvensjoner og regler for å hjelpe mot det.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EBC91F-5C9D-0D48-91F2-A593D1D3C8F5}" type="slidenum">
              <a:rPr lang="nb-NO" smtClean="0"/>
              <a:t>26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25135166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27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41917126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Hva har alle arkitekturer felles, og hva påvirker hvordan vi velger én.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28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70302928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nb-NO" dirty="0"/>
                  <a:t>Ikke-funksjonelle krav</a:t>
                </a:r>
              </a:p>
              <a:p>
                <a:endParaRPr lang="nb-NO" dirty="0"/>
              </a:p>
              <a:p>
                <a:r>
                  <a:rPr lang="nb-NO" sz="1200" b="1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Compliance</a:t>
                </a:r>
                <a:endParaRPr lang="nb-NO" sz="1200" b="1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Dette vil si at systemet må </a:t>
                </a:r>
                <a:r>
                  <a:rPr lang="nb-NO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tilfredstille</a:t>
                </a:r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en eller annen form for standard. Slike kan være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Accessibility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Sporbarhet (SOX)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Industristandard for domenet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Datasikkerhet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Dette kan også innebære krav til selve utviklingsprosessen.</a:t>
                </a:r>
              </a:p>
              <a:p>
                <a:r>
                  <a:rPr lang="nb-NO" sz="1200" b="1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Compatibility</a:t>
                </a:r>
              </a:p>
              <a:p>
                <a:pPr lvl="0"/>
                <a:r>
                  <a:rPr lang="nb-NO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Bakoverkompatibilitet</a:t>
                </a:r>
                <a:endParaRPr lang="nb-NO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Filformat-kompatibilitet</a:t>
                </a:r>
              </a:p>
              <a:p>
                <a:r>
                  <a:rPr lang="nb-NO" sz="1200" b="1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Licensing</a:t>
                </a:r>
                <a:endParaRPr lang="nb-NO" sz="1200" b="1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Bruke bare </a:t>
                </a:r>
                <a:r>
                  <a:rPr lang="nb-NO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open-source</a:t>
                </a:r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/ingen </a:t>
                </a:r>
                <a:r>
                  <a:rPr lang="nb-NO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open</a:t>
                </a:r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nb-NO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source</a:t>
                </a:r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.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Er det fremdeles aktuelt?</a:t>
                </a:r>
              </a:p>
              <a:p>
                <a:r>
                  <a:rPr lang="nb-NO" sz="1200" b="1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Technology/Platform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Personlig er jeg ikke helt ukjent med prosjekter der teknologi er valgt på forhånd.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«Vi standardiserer på Microsoft-</a:t>
                </a:r>
                <a:r>
                  <a:rPr lang="nb-NO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platformen</a:t>
                </a:r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.»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«SharePoint er en strategisk </a:t>
                </a:r>
                <a:r>
                  <a:rPr lang="nb-NO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platform</a:t>
                </a:r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for virksomheten.»</a:t>
                </a:r>
              </a:p>
              <a:p>
                <a:r>
                  <a:rPr lang="nb-NO" sz="1200" b="1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Price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Denne er nevnt på Wikipedia. Fastpris er i sannhet en ramme for prosjektet, men det er kanskje drøyt å kalle det et ikke-funksjonelt krav?</a:t>
                </a:r>
              </a:p>
              <a:p>
                <a:r>
                  <a:rPr lang="nb-NO" sz="1200" b="1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Interoperability</a:t>
                </a:r>
                <a:endParaRPr lang="nb-NO" sz="1200" b="1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Integrasjoner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Standardiseringer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Public API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Integrasjon med andre systemer</a:t>
                </a:r>
              </a:p>
              <a:p>
                <a:r>
                  <a:rPr lang="nb-NO" sz="1200" b="1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Efficiency</a:t>
                </a:r>
                <a:endParaRPr lang="nb-NO" sz="1200" b="1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«</a:t>
                </a:r>
                <a:r>
                  <a:rPr lang="nb-NO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We</a:t>
                </a:r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nb-NO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should</a:t>
                </a:r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nb-NO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forget</a:t>
                </a:r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nb-NO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about</a:t>
                </a:r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nb-NO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small</a:t>
                </a:r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nb-NO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efficiencies</a:t>
                </a:r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, </a:t>
                </a:r>
                <a:r>
                  <a:rPr lang="nb-NO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say</a:t>
                </a:r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nb-NO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about</a:t>
                </a:r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97% </a:t>
                </a:r>
                <a:r>
                  <a:rPr lang="nb-NO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of</a:t>
                </a:r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nb-NO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the</a:t>
                </a:r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time:  premature </a:t>
                </a:r>
                <a:r>
                  <a:rPr lang="nb-NO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optimization</a:t>
                </a:r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is </a:t>
                </a:r>
                <a:r>
                  <a:rPr lang="nb-NO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the</a:t>
                </a:r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nb-NO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root</a:t>
                </a:r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nb-NO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of</a:t>
                </a:r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all </a:t>
                </a:r>
                <a:r>
                  <a:rPr lang="nb-NO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evil</a:t>
                </a:r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.» (C.A.R. </a:t>
                </a:r>
                <a:r>
                  <a:rPr lang="nb-NO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Hoare</a:t>
                </a:r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, </a:t>
                </a:r>
                <a:r>
                  <a:rPr lang="nb-NO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quoted</a:t>
                </a:r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by Donald </a:t>
                </a:r>
                <a:r>
                  <a:rPr lang="nb-NO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Knuth</a:t>
                </a:r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)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I systemene vi lager (selvfølgelig med unntak av mobile løsninger) er dette antagelig sjelden en svært viktig faktor. Om man bygger </a:t>
                </a:r>
                <a:r>
                  <a:rPr lang="nb-NO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f.eks</a:t>
                </a:r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nb-NO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embedded</a:t>
                </a:r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software kan dette være kritisk.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I </a:t>
                </a:r>
                <a:r>
                  <a:rPr lang="nb-NO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cloud</a:t>
                </a:r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-baserte installasjoner kan det også være en faktor, fordi det er en så eksplisitt sammenheng mellom ressursbruk og kostnad.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Hva kan man gjøre i en mobil løsning for å gjøre applikasjonen effektiv og gjerrig: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Minne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Batteri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CPU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Nettverk</a:t>
                </a:r>
              </a:p>
              <a:p>
                <a:endParaRPr lang="nb-NO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r>
                  <a:rPr lang="nb-NO" sz="1200" b="1" u="sng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Maintainablility</a:t>
                </a:r>
                <a:endParaRPr lang="nb-NO" sz="1200" b="1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Alternativt: Extensibility, Augmentability, Extendability, Expandability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Det er naturlig å trekke fram to visdomsord: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«Når du programmerer, tenk på at han som skal vedlikeholde koden din er en psykopat som vet hvor du bor.» (Martin Golding)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«Om det er mer enn seks måneder siden du skrev koden du skal feilsøke, er det som om noen andre har skrevet den.» (Eagleson's Law).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Er dette et krav vi møter lenger? Hva er kundens argumenter for å be om det? Er det viktigere for kunden å få ting ut i markedet/i produksjon fort og billig?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Dette bør jo være BEKK’s fortrinn at vi har kompetente folk, og bør være i stand til å håndheve en høy standard på koden vi produserer.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Eksempler på implementasjon: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Konfigurasjon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Plugin-arkitektur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Strategy-pattern</a:t>
                </a:r>
              </a:p>
              <a:p>
                <a:r>
                  <a:rPr lang="nb-NO" sz="1200" b="1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Eksempler på målbare krav: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Krav til kommentering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Kodemetrikk</a:t>
                </a:r>
              </a:p>
              <a:p>
                <a:pPr lvl="1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Cyclomatisk kompleksitet</a:t>
                </a:r>
              </a:p>
              <a:p>
                <a:pPr lvl="1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Størrelse på klasser</a:t>
                </a:r>
              </a:p>
              <a:p>
                <a:pPr lvl="1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Fan in/Fan out</a:t>
                </a:r>
              </a:p>
              <a:p>
                <a:pPr lvl="1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Test coverage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Kodegjennomgang</a:t>
                </a:r>
              </a:p>
              <a:p>
                <a:r>
                  <a:rPr lang="nb-NO" sz="1200" b="1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Er det hensiktsmessig?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Fagdagen august 2011: Effekten av code-smells på vedlikeholdbarhet 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Hvor problematiske er egentlig ”code smells”? Lønner det seg å refaktorere disse bort? Vi testet effekten av ulike smells i fire ulike systemer med eksakt samme funksjonalitet (ett av systemene utviklet av Bekk). Foredraget vil vise hva vi fant. 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Holdes av: </a:t>
                </a:r>
                <a:r>
                  <a:rPr lang="nb-NO" sz="1200" u="sng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  <a:hlinkClick r:id="rId3"/>
                  </a:rPr>
                  <a:t>Professor Dag Sjøberg, UiO</a:t>
                </a:r>
                <a:endParaRPr lang="nb-NO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r>
                  <a:rPr lang="nb-NO" sz="1200" u="sng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  <a:hlinkClick r:id="rId4"/>
                  </a:rPr>
                  <a:t>http://www.uio.no/studier/emner/matnat/ifi/INF5181/h11/undervisningsmateriale/lecture-notes/INF5181_2011-L04-v01-3slides.pdf</a:t>
                </a:r>
                <a:endParaRPr lang="nb-NO" sz="1200" u="sng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r>
                  <a:rPr lang="nb-NO" sz="1200" b="1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Measuring maintainability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(Fra wikipedia)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Application Architecture Practices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Architecture, Programs and Code documentation embedded in source code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Code readability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Complexity level of transactions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Complexity of algorithms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Complexity of programming practices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Compliance with Object-Oriented and Structured Programming best practices (when applicable)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Component or pattern re-use ratio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Controlled level of dynamic coding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Coupling ratio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Dirty programming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Documentation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Hardware, OS, middleware, software components and database independence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Multi-layer design compliance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Portability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Programming Practices (code level)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Reduced duplicated code and functions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Source code file organization cleanliness</a:t>
                </a:r>
              </a:p>
              <a:p>
                <a:endParaRPr lang="nb-NO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r>
                  <a:rPr lang="nb-NO" sz="1200" b="1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Availability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Dette er prosentvis oppetid innenfor systemets definerte «åpningstid» (ofte 24/7). Dette er vanligvis garantert gjennom en SLA som spesifiserer dette, og sanksjoner dersom systemet er nede utover dette.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Oppetid oppgis i prosent, og man snakker ofte om «antall nitall», som i 99,999%.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Driftskostnadene øker eksponensielt om man legger på flere nitall.</a:t>
                </a:r>
              </a:p>
              <a:p>
                <a:r>
                  <a:rPr lang="nb-NO" sz="1200" b="1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Definisjon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Availability er sannsynligheten for at et system er oppe ved et gitt tidspunkt.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Oppetid er styrt av systemets Mean-Time-To-Failure (MTTF) og Mean-Time-To-Repair (MTTR).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Oppetid tilsvarer da: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b-NO" sz="1200" i="1" kern="120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𝐴𝑣𝑎𝑖𝑙𝑎𝑏𝑖𝑙𝑖𝑡𝑦</m:t>
                      </m:r>
                      <m:r>
                        <a:rPr lang="nb-NO" sz="1200" i="1" kern="120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 </m:t>
                      </m:r>
                      <m:f>
                        <m:fPr>
                          <m:ctrlPr>
                            <a:rPr lang="nb-NO" sz="1200" i="1" kern="12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lang="nb-NO" sz="1200" i="1" kern="12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𝑀𝑇𝑇𝐹</m:t>
                          </m:r>
                        </m:num>
                        <m:den>
                          <m:r>
                            <a:rPr lang="nb-NO" sz="1200" i="1" kern="12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(</m:t>
                          </m:r>
                          <m:r>
                            <a:rPr lang="nb-NO" sz="1200" i="1" kern="12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𝑀𝑇𝑇𝐹</m:t>
                          </m:r>
                          <m:r>
                            <a:rPr lang="nb-NO" sz="1200" i="1" kern="12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+</m:t>
                          </m:r>
                          <m:r>
                            <a:rPr lang="nb-NO" sz="1200" i="1" kern="12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𝑀𝑇𝑇𝑅</m:t>
                          </m:r>
                          <m:r>
                            <a:rPr lang="nb-NO" sz="1200" i="1" kern="12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nb-NO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r>
                  <a:rPr lang="nb-NO" sz="1200" b="1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Eksempel på krav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Systemet skal være minst 99,5% tilgjengelig på ukedager mellom 06:00 og midnatt lokal tid, og 99,95% tilgjengelig på ukedager mellom 16:00 og 18:00 lokal tid. (Wiegers, 2003)</a:t>
                </a:r>
              </a:p>
              <a:p>
                <a:r>
                  <a:rPr lang="nb-NO" sz="1200" b="1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Konsekvens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Faktorer som påvirker oppetiden er hardware, menneskelige feil, bugs, infrastruktur og integrerte systemer.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Ved å bygge inn redundans og failover kan man redusere/eliminere hardwarerisikoen.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Menneskelige feil kan reduseres ved å ha gode brukergrensesnitt, redusere hva en bruker kan gjøre og ha god opplæring.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Bugs kan reduseres ved å ha gode testregimer, og strengere regimer i utviklingsprosessen. NASA er kjent for å ha gjennomført det mest bugfrie prosjektet i historien, men det er praktisk talt umulig å få kode helt bugfri.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Fault-tolerance (</a:t>
                </a:r>
                <a:r>
                  <a:rPr lang="nb-NO" sz="1200" u="sng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  <a:hlinkClick r:id="rId5"/>
                  </a:rPr>
                  <a:t>http://en.wikipedia.org/wiki/Fault-tolerant_computer_system</a:t>
                </a:r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) kan bygges inn i et system, slik at det diagnostiserer seg selv, og går ned på en verdig måte eller bootstrapper seg opp igjen.</a:t>
                </a:r>
              </a:p>
              <a:p>
                <a:endParaRPr lang="nb-NO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r>
                  <a:rPr lang="nb-NO" sz="1200" b="1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Perspektiver</a:t>
                </a:r>
              </a:p>
              <a:p>
                <a:r>
                  <a:rPr lang="nb-NO" sz="1200" b="1" i="1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Administrative scalability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Muligheten for at flere administrasjoner kan bruke samme systemet.</a:t>
                </a:r>
              </a:p>
              <a:p>
                <a:r>
                  <a:rPr lang="nb-NO" sz="1200" b="1" i="1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Functional scalability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Systemets evne til å utvides med ny funksjonalitet uten vesentlig redesign. (Se Maintainablility nedenfor.)</a:t>
                </a:r>
              </a:p>
              <a:p>
                <a:r>
                  <a:rPr lang="nb-NO" sz="1200" b="1" i="1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Geographic scalability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Systemets evne til å håndtere brukere som er geografisk adspredt.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Tidssoner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Belastning på ulike tider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I18n/L10n</a:t>
                </a:r>
              </a:p>
              <a:p>
                <a:r>
                  <a:rPr lang="nb-NO" sz="1200" b="1" i="1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Load scalability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Systemets evne til å håndtere variabel belastning.</a:t>
                </a:r>
              </a:p>
              <a:p>
                <a:r>
                  <a:rPr lang="nb-NO" sz="1200" b="1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Skalering horisontalt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Scale out: Dvs å legge til flere noder i et system. Dette er enklest i en web-løsning, særlig om man har vært forsiktig med state. http-protokollen var designed med dette for øyet. Med state blir det noe mer utfordrende. Enten må state deles (i en database), eller så må det håndteres i en load balancer (sticky sessions).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Et av Cloud computings viktigste argument er at det forenkler hosrisontal skalering. </a:t>
                </a:r>
              </a:p>
              <a:p>
                <a:r>
                  <a:rPr lang="nb-NO" sz="1200" b="1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Skalering vertikalt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Scale up: Å legge til mer ressurser (hardware). Dette er vanligvis enklere enn horisontal skalering, men for å gjøre bruk av ressursene kreves det at man ikke har flaskehalser i løsningen (locks). Cacher og database-aksess er steder å følge med på.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Det anbefales å programmere for vertikal skalering da dette er langt billigere.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Allikevel er det begrenset hva som kan gjøres ved å parallelisere. Amdahls lov spesifiserer dette.</a:t>
                </a:r>
              </a:p>
              <a:p>
                <a:r>
                  <a:rPr lang="nb-NO" sz="1200" u="sng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  <a:hlinkClick r:id="rId6"/>
                  </a:rPr>
                  <a:t>http://en.wikipedia.org/wiki/Amdahl%27s_Law</a:t>
                </a:r>
                <a:endParaRPr lang="nb-NO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endParaRPr lang="nb-NO" dirty="0"/>
              </a:p>
              <a:p>
                <a:endParaRPr lang="nb-NO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nb-NO" dirty="0"/>
                  <a:t>Ikke-funksjonelle krav</a:t>
                </a:r>
              </a:p>
              <a:p>
                <a:endParaRPr lang="nb-NO" dirty="0"/>
              </a:p>
              <a:p>
                <a:r>
                  <a:rPr lang="nb-NO" sz="1200" b="1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Compliance</a:t>
                </a:r>
                <a:endParaRPr lang="nb-NO" sz="1200" b="1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Dette vil si at systemet må </a:t>
                </a:r>
                <a:r>
                  <a:rPr lang="nb-NO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tilfredstille</a:t>
                </a:r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en eller annen form for standard. Slike kan være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Accessibility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Sporbarhet (SOX)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Industristandard for domenet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Datasikkerhet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Dette kan også innebære krav til selve utviklingsprosessen.</a:t>
                </a:r>
              </a:p>
              <a:p>
                <a:r>
                  <a:rPr lang="nb-NO" sz="1200" b="1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Compatibility</a:t>
                </a:r>
              </a:p>
              <a:p>
                <a:pPr lvl="0"/>
                <a:r>
                  <a:rPr lang="nb-NO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Bakoverkompatibilitet</a:t>
                </a:r>
                <a:endParaRPr lang="nb-NO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Filformat-kompatibilitet</a:t>
                </a:r>
              </a:p>
              <a:p>
                <a:r>
                  <a:rPr lang="nb-NO" sz="1200" b="1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Licensing</a:t>
                </a:r>
                <a:endParaRPr lang="nb-NO" sz="1200" b="1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Bruke bare </a:t>
                </a:r>
                <a:r>
                  <a:rPr lang="nb-NO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open-source</a:t>
                </a:r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/ingen </a:t>
                </a:r>
                <a:r>
                  <a:rPr lang="nb-NO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open</a:t>
                </a:r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nb-NO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source</a:t>
                </a:r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.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Er det fremdeles aktuelt?</a:t>
                </a:r>
              </a:p>
              <a:p>
                <a:r>
                  <a:rPr lang="nb-NO" sz="1200" b="1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Technology/Platform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Personlig er jeg ikke helt ukjent med prosjekter der teknologi er valgt på forhånd.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«Vi standardiserer på Microsoft-</a:t>
                </a:r>
                <a:r>
                  <a:rPr lang="nb-NO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platformen</a:t>
                </a:r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.»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«SharePoint er en strategisk </a:t>
                </a:r>
                <a:r>
                  <a:rPr lang="nb-NO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platform</a:t>
                </a:r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for virksomheten.»</a:t>
                </a:r>
              </a:p>
              <a:p>
                <a:r>
                  <a:rPr lang="nb-NO" sz="1200" b="1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Price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Denne er nevnt på Wikipedia. Fastpris er i sannhet en ramme for prosjektet, men det er kanskje drøyt å kalle det et ikke-funksjonelt krav?</a:t>
                </a:r>
              </a:p>
              <a:p>
                <a:r>
                  <a:rPr lang="nb-NO" sz="1200" b="1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Interoperability</a:t>
                </a:r>
                <a:endParaRPr lang="nb-NO" sz="1200" b="1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Integrasjoner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Standardiseringer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Public API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Integrasjon med andre systemer</a:t>
                </a:r>
              </a:p>
              <a:p>
                <a:r>
                  <a:rPr lang="nb-NO" sz="1200" b="1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Efficiency</a:t>
                </a:r>
                <a:endParaRPr lang="nb-NO" sz="1200" b="1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«</a:t>
                </a:r>
                <a:r>
                  <a:rPr lang="nb-NO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We</a:t>
                </a:r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nb-NO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should</a:t>
                </a:r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nb-NO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forget</a:t>
                </a:r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nb-NO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about</a:t>
                </a:r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nb-NO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small</a:t>
                </a:r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nb-NO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efficiencies</a:t>
                </a:r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, </a:t>
                </a:r>
                <a:r>
                  <a:rPr lang="nb-NO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say</a:t>
                </a:r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nb-NO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about</a:t>
                </a:r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97% </a:t>
                </a:r>
                <a:r>
                  <a:rPr lang="nb-NO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of</a:t>
                </a:r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nb-NO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the</a:t>
                </a:r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time:  premature </a:t>
                </a:r>
                <a:r>
                  <a:rPr lang="nb-NO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optimization</a:t>
                </a:r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is </a:t>
                </a:r>
                <a:r>
                  <a:rPr lang="nb-NO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the</a:t>
                </a:r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nb-NO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root</a:t>
                </a:r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nb-NO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of</a:t>
                </a:r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all </a:t>
                </a:r>
                <a:r>
                  <a:rPr lang="nb-NO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evil</a:t>
                </a:r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.» (C.A.R. </a:t>
                </a:r>
                <a:r>
                  <a:rPr lang="nb-NO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Hoare</a:t>
                </a:r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, </a:t>
                </a:r>
                <a:r>
                  <a:rPr lang="nb-NO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quoted</a:t>
                </a:r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by Donald </a:t>
                </a:r>
                <a:r>
                  <a:rPr lang="nb-NO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Knuth</a:t>
                </a:r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)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I systemene vi lager (selvfølgelig med unntak av mobile løsninger) er dette antagelig sjelden en svært viktig faktor. Om man bygger </a:t>
                </a:r>
                <a:r>
                  <a:rPr lang="nb-NO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f.eks</a:t>
                </a:r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nb-NO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embedded</a:t>
                </a:r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software kan dette være kritisk.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I </a:t>
                </a:r>
                <a:r>
                  <a:rPr lang="nb-NO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cloud</a:t>
                </a:r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-baserte installasjoner kan det også være en faktor, fordi det er en så eksplisitt sammenheng mellom ressursbruk og kostnad.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Hva kan man gjøre i en mobil løsning for å gjøre applikasjonen effektiv og gjerrig: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Minne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Batteri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CPU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Nettverk</a:t>
                </a:r>
              </a:p>
              <a:p>
                <a:endParaRPr lang="nb-NO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r>
                  <a:rPr lang="nb-NO" sz="1200" b="1" u="sng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Maintainablility</a:t>
                </a:r>
                <a:endParaRPr lang="nb-NO" sz="1200" b="1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Alternativt: Extensibility, Augmentability, Extendability, Expandability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Det er naturlig å trekke fram to visdomsord: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«Når du programmerer, tenk på at han som skal vedlikeholde koden din er en psykopat som vet hvor du bor.» (Martin Golding)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«Om det er mer enn seks måneder siden du skrev koden du skal feilsøke, er det som om noen andre har skrevet den.» (Eagleson's Law).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Er dette et krav vi møter lenger? Hva er kundens argumenter for å be om det? Er det viktigere for kunden å få ting ut i markedet/i produksjon fort og billig?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Dette bør jo være BEKK’s fortrinn at vi har kompetente folk, og bør være i stand til å håndheve en høy standard på koden vi produserer.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Eksempler på implementasjon: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Konfigurasjon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Plugin-arkitektur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Strategy-pattern</a:t>
                </a:r>
              </a:p>
              <a:p>
                <a:r>
                  <a:rPr lang="nb-NO" sz="1200" b="1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Eksempler på målbare krav: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Krav til kommentering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Kodemetrikk</a:t>
                </a:r>
              </a:p>
              <a:p>
                <a:pPr lvl="1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Cyclomatisk kompleksitet</a:t>
                </a:r>
              </a:p>
              <a:p>
                <a:pPr lvl="1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Størrelse på klasser</a:t>
                </a:r>
              </a:p>
              <a:p>
                <a:pPr lvl="1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Fan in/Fan out</a:t>
                </a:r>
              </a:p>
              <a:p>
                <a:pPr lvl="1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Test coverage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Kodegjennomgang</a:t>
                </a:r>
              </a:p>
              <a:p>
                <a:r>
                  <a:rPr lang="nb-NO" sz="1200" b="1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Er det hensiktsmessig?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Fagdagen august 2011: Effekten av code-smells på vedlikeholdbarhet 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Hvor problematiske er egentlig ”code smells”? Lønner det seg å refaktorere disse bort? Vi testet effekten av ulike smells i fire ulike systemer med eksakt samme funksjonalitet (ett av systemene utviklet av Bekk). Foredraget vil vise hva vi fant. 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Holdes av: </a:t>
                </a:r>
                <a:r>
                  <a:rPr lang="nb-NO" sz="1200" u="sng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  <a:hlinkClick r:id="rId7"/>
                  </a:rPr>
                  <a:t>Professor Dag Sjøberg, UiO</a:t>
                </a:r>
                <a:endParaRPr lang="nb-NO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r>
                  <a:rPr lang="nb-NO" sz="1200" u="sng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  <a:hlinkClick r:id="rId8"/>
                  </a:rPr>
                  <a:t>http://www.uio.no/studier/emner/matnat/ifi/INF5181/h11/undervisningsmateriale/lecture-notes/INF5181_2011-L04-v01-3slides.pdf</a:t>
                </a:r>
                <a:endParaRPr lang="nb-NO" sz="1200" u="sng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r>
                  <a:rPr lang="nb-NO" sz="1200" b="1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Measuring maintainability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(Fra wikipedia)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Application Architecture Practices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Architecture, Programs and Code documentation embedded in source code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Code readability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Complexity level of transactions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Complexity of algorithms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Complexity of programming practices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Compliance with Object-Oriented and Structured Programming best practices (when applicable)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Component or pattern re-use ratio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Controlled level of dynamic coding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Coupling ratio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Dirty programming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Documentation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Hardware, OS, middleware, software components and database independence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Multi-layer design compliance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Portability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Programming Practices (code level)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Reduced duplicated code and functions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Source code file organization cleanliness</a:t>
                </a:r>
              </a:p>
              <a:p>
                <a:endParaRPr lang="nb-NO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r>
                  <a:rPr lang="nb-NO" sz="1200" b="1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Availability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Dette er prosentvis oppetid innenfor systemets definerte «åpningstid» (ofte 24/7). Dette er vanligvis garantert gjennom en SLA som spesifiserer dette, og sanksjoner dersom systemet er nede utover dette.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Oppetid oppgis i prosent, og man snakker ofte om «antall nitall», som i 99,999%.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Driftskostnadene øker eksponensielt om man legger på flere nitall.</a:t>
                </a:r>
              </a:p>
              <a:p>
                <a:r>
                  <a:rPr lang="nb-NO" sz="1200" b="1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Definisjon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Availability er sannsynligheten for at et system er oppe ved et gitt tidspunkt.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Oppetid er styrt av systemets Mean-Time-To-Failure (MTTF) og Mean-Time-To-Repair (MTTR).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Oppetid tilsvarer da:</a:t>
                </a:r>
              </a:p>
              <a:p>
                <a:pPr/>
                <a:r>
                  <a:rPr lang="nb-NO" sz="1200" i="0" kern="1200">
                    <a:solidFill>
                      <a:schemeClr val="tx1"/>
                    </a:solidFill>
                    <a:effectLst/>
                    <a:latin typeface="Cambria Math" panose="02040503050406030204" pitchFamily="18" charset="0"/>
                    <a:ea typeface="+mn-ea"/>
                    <a:cs typeface="+mn-cs"/>
                  </a:rPr>
                  <a:t>𝐴𝑣𝑎𝑖𝑙𝑎𝑏𝑖𝑙𝑖𝑡𝑦=  𝑀𝑇𝑇𝐹/((𝑀𝑇𝑇𝐹+𝑀𝑇𝑇𝑅))</a:t>
                </a:r>
                <a:endParaRPr lang="nb-NO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r>
                  <a:rPr lang="nb-NO" sz="1200" b="1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Eksempel på krav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Systemet skal være minst 99,5% tilgjengelig på ukedager mellom 06:00 og midnatt lokal tid, og 99,95% tilgjengelig på ukedager mellom 16:00 og 18:00 lokal tid. (Wiegers, 2003)</a:t>
                </a:r>
              </a:p>
              <a:p>
                <a:r>
                  <a:rPr lang="nb-NO" sz="1200" b="1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Konsekvens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Faktorer som påvirker oppetiden er hardware, menneskelige feil, bugs, infrastruktur og integrerte systemer.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Ved å bygge inn redundans og failover kan man redusere/eliminere hardwarerisikoen.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Menneskelige feil kan reduseres ved å ha gode brukergrensesnitt, redusere hva en bruker kan gjøre og ha god opplæring.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Bugs kan reduseres ved å ha gode testregimer, og strengere regimer i utviklingsprosessen. NASA er kjent for å ha gjennomført det mest bugfrie prosjektet i historien, men det er praktisk talt umulig å få kode helt bugfri.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Fault-tolerance (</a:t>
                </a:r>
                <a:r>
                  <a:rPr lang="nb-NO" sz="1200" u="sng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  <a:hlinkClick r:id="rId9"/>
                  </a:rPr>
                  <a:t>http://en.wikipedia.org/wiki/Fault-tolerant_computer_system</a:t>
                </a:r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) kan bygges inn i et system, slik at det diagnostiserer seg selv, og går ned på en verdig måte eller bootstrapper seg opp igjen.</a:t>
                </a:r>
              </a:p>
              <a:p>
                <a:endParaRPr lang="nb-NO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r>
                  <a:rPr lang="nb-NO" sz="1200" b="1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Perspektiver</a:t>
                </a:r>
              </a:p>
              <a:p>
                <a:r>
                  <a:rPr lang="nb-NO" sz="1200" b="1" i="1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Administrative scalability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Muligheten for at flere administrasjoner kan bruke samme systemet.</a:t>
                </a:r>
              </a:p>
              <a:p>
                <a:r>
                  <a:rPr lang="nb-NO" sz="1200" b="1" i="1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Functional scalability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Systemets evne til å utvides med ny funksjonalitet uten vesentlig redesign. (Se Maintainablility nedenfor.)</a:t>
                </a:r>
              </a:p>
              <a:p>
                <a:r>
                  <a:rPr lang="nb-NO" sz="1200" b="1" i="1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Geographic scalability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Systemets evne til å håndtere brukere som er geografisk adspredt.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Tidssoner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Belastning på ulike tider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I18n/L10n</a:t>
                </a:r>
              </a:p>
              <a:p>
                <a:r>
                  <a:rPr lang="nb-NO" sz="1200" b="1" i="1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Load scalability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Systemets evne til å håndtere variabel belastning.</a:t>
                </a:r>
              </a:p>
              <a:p>
                <a:r>
                  <a:rPr lang="nb-NO" sz="1200" b="1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Skalering horisontalt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Scale out: Dvs å legge til flere noder i et system. Dette er enklest i en web-løsning, særlig om man har vært forsiktig med state. http-protokollen var designed med dette for øyet. Med state blir det noe mer utfordrende. Enten må state deles (i en database), eller så må det håndteres i en load balancer (sticky sessions).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Et av Cloud computings viktigste argument er at det forenkler hosrisontal skalering. </a:t>
                </a:r>
              </a:p>
              <a:p>
                <a:r>
                  <a:rPr lang="nb-NO" sz="1200" b="1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Skalering vertikalt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Scale up: Å legge til mer ressurser (hardware). Dette er vanligvis enklere enn horisontal skalering, men for å gjøre bruk av ressursene kreves det at man ikke har flaskehalser i løsningen (locks). Cacher og database-aksess er steder å følge med på.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Det anbefales å programmere for vertikal skalering da dette er langt billigere.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Allikevel er det begrenset hva som kan gjøres ved å parallelisere. Amdahls lov spesifiserer dette.</a:t>
                </a:r>
              </a:p>
              <a:p>
                <a:r>
                  <a:rPr lang="nb-NO" sz="1200" u="sng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  <a:hlinkClick r:id="rId10"/>
                  </a:rPr>
                  <a:t>http://en.wikipedia.org/wiki/Amdahl%27s_Law</a:t>
                </a:r>
                <a:endParaRPr lang="nb-NO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endParaRPr lang="nb-NO" dirty="0"/>
              </a:p>
              <a:p>
                <a:endParaRPr lang="nb-NO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29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77144268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Om</a:t>
            </a:r>
            <a:r>
              <a:rPr lang="nb-NO" baseline="0" dirty="0"/>
              <a:t> en arkitektur er godt nok delt opp, vil man kunne bytte ut enkeltkomponenter med skytjenester, eller flytte hele løsningen opp, om det er ønskelig. Noen arkitekturer er vanskelig å tenke seg uten skylignende infrastruktur.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30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83421916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https</a:t>
            </a:r>
            <a:r>
              <a:rPr lang="nb-NO" dirty="0"/>
              <a:t>://</a:t>
            </a:r>
            <a:r>
              <a:rPr lang="nb-NO" dirty="0" err="1"/>
              <a:t>en.wikipedia.org</a:t>
            </a:r>
            <a:r>
              <a:rPr lang="nb-NO" dirty="0"/>
              <a:t>/wiki/</a:t>
            </a:r>
            <a:r>
              <a:rPr lang="nb-NO" dirty="0" err="1"/>
              <a:t>Domain-driven_design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31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7493620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3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401687311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https</a:t>
            </a:r>
            <a:r>
              <a:rPr lang="nb-NO" dirty="0"/>
              <a:t>://</a:t>
            </a:r>
            <a:r>
              <a:rPr lang="nb-NO" dirty="0" err="1"/>
              <a:t>en.wikipedia.org</a:t>
            </a:r>
            <a:r>
              <a:rPr lang="nb-NO" dirty="0"/>
              <a:t>/wiki/</a:t>
            </a:r>
            <a:r>
              <a:rPr lang="nb-NO" dirty="0" err="1"/>
              <a:t>Messaging_pattern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32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30574535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33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41484236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34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64054359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35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98423108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36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97154131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37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73918154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38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15083845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https</a:t>
            </a:r>
            <a:r>
              <a:rPr lang="nb-NO" dirty="0"/>
              <a:t>://</a:t>
            </a:r>
            <a:r>
              <a:rPr lang="nb-NO" dirty="0" err="1"/>
              <a:t>en.wikipedia.org</a:t>
            </a:r>
            <a:r>
              <a:rPr lang="nb-NO" dirty="0"/>
              <a:t>/wiki/</a:t>
            </a:r>
            <a:r>
              <a:rPr lang="nb-NO" dirty="0" err="1"/>
              <a:t>Hexagonal_architecture</a:t>
            </a:r>
            <a:r>
              <a:rPr lang="nb-NO"/>
              <a:t>_(software)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39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5931224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https</a:t>
            </a:r>
            <a:r>
              <a:rPr lang="nb-NO" dirty="0"/>
              <a:t>://</a:t>
            </a:r>
            <a:r>
              <a:rPr lang="nb-NO" dirty="0" err="1"/>
              <a:t>github.com</a:t>
            </a:r>
            <a:r>
              <a:rPr lang="nb-NO" dirty="0"/>
              <a:t>/</a:t>
            </a:r>
            <a:r>
              <a:rPr lang="nb-NO" dirty="0" err="1"/>
              <a:t>henriwi</a:t>
            </a:r>
            <a:r>
              <a:rPr lang="nb-NO" dirty="0"/>
              <a:t>/</a:t>
            </a:r>
            <a:r>
              <a:rPr lang="nb-NO" dirty="0" err="1"/>
              <a:t>clean-architecture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40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7323965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Kanskje er en HTTP-server et mer presist begrep?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5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5605176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6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9327954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557070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https</a:t>
            </a:r>
            <a:r>
              <a:rPr lang="nb-NO" dirty="0"/>
              <a:t>://</a:t>
            </a:r>
            <a:r>
              <a:rPr lang="nb-NO" dirty="0" err="1"/>
              <a:t>en.wikipedia.org</a:t>
            </a:r>
            <a:r>
              <a:rPr lang="nb-NO" dirty="0"/>
              <a:t>/wiki/</a:t>
            </a:r>
            <a:r>
              <a:rPr lang="nb-NO" dirty="0" err="1"/>
              <a:t>Uniform_Resource_Identifier#Syntax</a:t>
            </a:r>
            <a:endParaRPr lang="nb-NO" dirty="0"/>
          </a:p>
          <a:p>
            <a:r>
              <a:rPr lang="nb-NO" dirty="0" err="1"/>
              <a:t>https</a:t>
            </a:r>
            <a:r>
              <a:rPr lang="nb-NO" dirty="0"/>
              <a:t>://</a:t>
            </a:r>
            <a:r>
              <a:rPr lang="nb-NO" dirty="0" err="1"/>
              <a:t>www.rfc-editor.org</a:t>
            </a:r>
            <a:r>
              <a:rPr lang="nb-NO" dirty="0"/>
              <a:t>/</a:t>
            </a:r>
            <a:r>
              <a:rPr lang="nb-NO" dirty="0" err="1"/>
              <a:t>rfc</a:t>
            </a:r>
            <a:r>
              <a:rPr lang="nb-NO" dirty="0"/>
              <a:t>/rfc3986</a:t>
            </a:r>
          </a:p>
          <a:p>
            <a:endParaRPr lang="nb-NO" dirty="0"/>
          </a:p>
          <a:p>
            <a:r>
              <a:rPr lang="nb-NO" dirty="0"/>
              <a:t>Fragment blir ikke sendt til server. Den brukes utelukkende på klienten. Kan brukes til å peke på en @id.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8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2818911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err="1"/>
              <a:t>https</a:t>
            </a:r>
            <a:r>
              <a:rPr lang="nb-NO"/>
              <a:t>://</a:t>
            </a:r>
            <a:r>
              <a:rPr lang="nb-NO" err="1"/>
              <a:t>developer.mozilla.org</a:t>
            </a:r>
            <a:r>
              <a:rPr lang="nb-NO"/>
              <a:t>/en-US/</a:t>
            </a:r>
            <a:r>
              <a:rPr lang="nb-NO" err="1"/>
              <a:t>docs</a:t>
            </a:r>
            <a:r>
              <a:rPr lang="nb-NO"/>
              <a:t>/Web/HTTP/</a:t>
            </a:r>
            <a:r>
              <a:rPr lang="nb-NO" err="1"/>
              <a:t>Overview</a:t>
            </a:r>
            <a:endParaRPr lang="nb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9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9805452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https</a:t>
            </a:r>
            <a:r>
              <a:rPr lang="nb-NO" dirty="0"/>
              <a:t>://</a:t>
            </a:r>
            <a:r>
              <a:rPr lang="nb-NO" dirty="0" err="1"/>
              <a:t>developer.mozilla.org</a:t>
            </a:r>
            <a:r>
              <a:rPr lang="nb-NO" dirty="0"/>
              <a:t>/en-US/</a:t>
            </a:r>
            <a:r>
              <a:rPr lang="nb-NO" dirty="0" err="1"/>
              <a:t>docs</a:t>
            </a:r>
            <a:r>
              <a:rPr lang="nb-NO" dirty="0"/>
              <a:t>/Web/HTTP/Methods</a:t>
            </a:r>
          </a:p>
          <a:p>
            <a:r>
              <a:rPr lang="nb-NO" dirty="0" err="1"/>
              <a:t>https</a:t>
            </a:r>
            <a:r>
              <a:rPr lang="nb-NO" dirty="0"/>
              <a:t>://</a:t>
            </a:r>
            <a:r>
              <a:rPr lang="nb-NO" dirty="0" err="1"/>
              <a:t>httpwg.org</a:t>
            </a:r>
            <a:r>
              <a:rPr lang="nb-NO" dirty="0"/>
              <a:t>/</a:t>
            </a:r>
            <a:r>
              <a:rPr lang="nb-NO" dirty="0" err="1"/>
              <a:t>specs</a:t>
            </a:r>
            <a:r>
              <a:rPr lang="nb-NO" dirty="0"/>
              <a:t>/rfc9110.html#rfc.section.9.3</a:t>
            </a:r>
          </a:p>
          <a:p>
            <a:endParaRPr lang="nb-NO" dirty="0"/>
          </a:p>
          <a:p>
            <a:r>
              <a:rPr lang="en-GB" b="0" i="0" dirty="0">
                <a:solidFill>
                  <a:srgbClr val="1B1B1B"/>
                </a:solidFill>
                <a:effectLst/>
                <a:latin typeface="Inter"/>
              </a:rPr>
              <a:t>An HTTP method is </a:t>
            </a:r>
            <a:r>
              <a:rPr lang="en-GB" b="1" i="0" dirty="0">
                <a:solidFill>
                  <a:srgbClr val="1B1B1B"/>
                </a:solidFill>
                <a:effectLst/>
                <a:latin typeface="Inter"/>
              </a:rPr>
              <a:t>safe</a:t>
            </a:r>
            <a:r>
              <a:rPr lang="en-GB" b="0" i="0" dirty="0">
                <a:solidFill>
                  <a:srgbClr val="1B1B1B"/>
                </a:solidFill>
                <a:effectLst/>
                <a:latin typeface="Inter"/>
              </a:rPr>
              <a:t> if it doesn't alter the state of the server.</a:t>
            </a:r>
          </a:p>
          <a:p>
            <a:r>
              <a:rPr lang="en-GB" b="0" i="0" dirty="0">
                <a:solidFill>
                  <a:srgbClr val="1B1B1B"/>
                </a:solidFill>
                <a:effectLst/>
                <a:latin typeface="Inter"/>
              </a:rPr>
              <a:t>An HTTP method is </a:t>
            </a:r>
            <a:r>
              <a:rPr lang="en-GB" b="1" i="0" dirty="0">
                <a:solidFill>
                  <a:srgbClr val="1B1B1B"/>
                </a:solidFill>
                <a:effectLst/>
                <a:latin typeface="Inter"/>
              </a:rPr>
              <a:t>idempotent</a:t>
            </a:r>
            <a:r>
              <a:rPr lang="en-GB" b="0" i="0" dirty="0">
                <a:solidFill>
                  <a:srgbClr val="1B1B1B"/>
                </a:solidFill>
                <a:effectLst/>
                <a:latin typeface="Inter"/>
              </a:rPr>
              <a:t> if the intended effect on the server of making a single request is the same as the effect of making several identical requests.</a:t>
            </a:r>
            <a:endParaRPr lang="nb-NO" b="0" i="0" dirty="0">
              <a:solidFill>
                <a:srgbClr val="1B1B1B"/>
              </a:solidFill>
              <a:effectLst/>
              <a:latin typeface="Inter"/>
            </a:endParaRPr>
          </a:p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10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1994499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820FCC-5755-62DB-1D52-C83B5A3BEE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nb-NO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39D3C3-FA94-01CA-4BBF-1575031F1C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D7077F-B612-7789-3D34-BD7E35365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35EF4-DEA6-2348-B486-C1256728509A}" type="datetimeFigureOut">
              <a:rPr lang="nb-NO" smtClean="0"/>
              <a:t>11.03.2023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669952-C579-E9A6-2439-723346E40B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44218C-830E-4932-88B2-970C6583A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FCC1D-40C1-8448-B7E6-D03488CAE996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7428431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FF528-96E6-2F74-A4C3-2BA8B7254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nb-N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43BA440-6069-C834-E6B7-4A3EE1C54F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BC5583-96DD-BFFE-76FF-7DEE2A9B44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35EF4-DEA6-2348-B486-C1256728509A}" type="datetimeFigureOut">
              <a:rPr lang="nb-NO" smtClean="0"/>
              <a:t>11.03.2023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9BCB18-1F23-10FE-7915-43993FD077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C170BE-C883-33BD-0207-40E5F2FDD4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FCC1D-40C1-8448-B7E6-D03488CAE996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657135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4C295B8-38F8-4D43-5DC2-C4D2A97CB37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nb-N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6954EE-2D62-E4CB-97AE-6F5D6F219E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52367A-F8F6-E3A1-6BAD-605926F018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35EF4-DEA6-2348-B486-C1256728509A}" type="datetimeFigureOut">
              <a:rPr lang="nb-NO" smtClean="0"/>
              <a:t>11.03.2023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C02E5B-F0FB-25B7-AB4B-204C344C80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0FD763-204B-DFEB-9800-512C602862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FCC1D-40C1-8448-B7E6-D03488CAE996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0868625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Én kolonne m/tittel, sv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lIns="54000" tIns="54000" rIns="54000">
            <a:noAutofit/>
          </a:bodyPr>
          <a:lstStyle/>
          <a:p>
            <a:r>
              <a:rPr lang="nb-NO" noProof="0" dirty="0"/>
              <a:t>&lt;Tittel&gt;</a:t>
            </a:r>
          </a:p>
        </p:txBody>
      </p:sp>
    </p:spTree>
    <p:extLst>
      <p:ext uri="{BB962C8B-B14F-4D97-AF65-F5344CB8AC3E}">
        <p14:creationId xmlns:p14="http://schemas.microsoft.com/office/powerpoint/2010/main" val="19803356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, svart"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2452835"/>
      </p:ext>
    </p:extLst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1DA988-6854-4D55-0B35-2591A708E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nb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0C7D71-8BFA-E7D2-EBB6-18B65EADB5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6C9A6A-0718-81D7-3DC8-1DDD267F30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35EF4-DEA6-2348-B486-C1256728509A}" type="datetimeFigureOut">
              <a:rPr lang="nb-NO" smtClean="0"/>
              <a:t>11.03.2023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4186BD-FEFC-115C-63C2-1931C4E91A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99CB09-615D-CC6D-6994-B3E35B60C8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FCC1D-40C1-8448-B7E6-D03488CAE996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5076845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61A46-8AAC-636A-C962-D93F01BD8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nb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5C7F67-76AB-3418-1FC5-04DEA57673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881CA0-8234-45DD-F3CC-53EE72A089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35EF4-DEA6-2348-B486-C1256728509A}" type="datetimeFigureOut">
              <a:rPr lang="nb-NO" smtClean="0"/>
              <a:t>11.03.2023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5E8109-1CFC-3615-7F52-3169F785E6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06480B-2C51-B2C5-E0C2-235D8753A8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FCC1D-40C1-8448-B7E6-D03488CAE996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1272265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67B1D-C983-2B31-03C4-DF8238AFA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nb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9CF388-FD7B-DB6E-79A4-E063488E3E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b-NO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B30CFF-5953-5DEA-7259-9B9CC6CE51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b-NO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DB9FCA-5972-6252-CD76-E55F4DE5F1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35EF4-DEA6-2348-B486-C1256728509A}" type="datetimeFigureOut">
              <a:rPr lang="nb-NO" smtClean="0"/>
              <a:t>11.03.2023</a:t>
            </a:fld>
            <a:endParaRPr lang="nb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EF4B06-287F-C89A-F42D-E3571B747F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93A856-87B8-FEB5-0DCA-870611DCA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FCC1D-40C1-8448-B7E6-D03488CAE996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2866137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640BF-5681-8F51-1303-212956EA6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nb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31AD49-773C-4BA3-5BA8-204A06BE6C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CBEF44-50E6-71EC-FCA6-4ED8FDD328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b-NO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F7F2292-7162-E686-DBA6-079325F302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381D760-667C-B2D7-D162-D19E1B18364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b-NO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F5AE119-9785-16F2-61F4-69AFAE9363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35EF4-DEA6-2348-B486-C1256728509A}" type="datetimeFigureOut">
              <a:rPr lang="nb-NO" smtClean="0"/>
              <a:t>11.03.2023</a:t>
            </a:fld>
            <a:endParaRPr lang="nb-NO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ED37EC9-4712-A2E2-879C-EE0CE44C55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0508996-7B68-01F2-0F65-04EEAD591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FCC1D-40C1-8448-B7E6-D03488CAE996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281840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47142D-3664-6F66-C1AB-89EC8326D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nb-NO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A47C3A-059C-0EBD-5F27-BAA20B5763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35EF4-DEA6-2348-B486-C1256728509A}" type="datetimeFigureOut">
              <a:rPr lang="nb-NO" smtClean="0"/>
              <a:t>11.03.2023</a:t>
            </a:fld>
            <a:endParaRPr lang="nb-N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0DECC7-1652-76B7-66ED-5F4E81D1D9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7194B3-72CC-1F4D-78DC-59721DC3E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FCC1D-40C1-8448-B7E6-D03488CAE996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9857705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508F56F-3750-F284-031A-81EF7006E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35EF4-DEA6-2348-B486-C1256728509A}" type="datetimeFigureOut">
              <a:rPr lang="nb-NO" smtClean="0"/>
              <a:t>11.03.2023</a:t>
            </a:fld>
            <a:endParaRPr lang="nb-NO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96C012-131D-27C2-C284-D7B5613342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2CD919-7C11-AC11-6A89-CFA87F0F4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FCC1D-40C1-8448-B7E6-D03488CAE996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2873909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5FA65-8C7B-F0E2-CE97-6420F344A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nb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67B341-830F-C60B-BB03-2C46C2E147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b-N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E03C88-119F-8523-6CBE-50760D883F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0B85D5-07CF-F57B-39A9-8504E3E41A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35EF4-DEA6-2348-B486-C1256728509A}" type="datetimeFigureOut">
              <a:rPr lang="nb-NO" smtClean="0"/>
              <a:t>11.03.2023</a:t>
            </a:fld>
            <a:endParaRPr lang="nb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02DA3F-6610-BBFF-0FEB-12C41BDCA5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B6D7AB-B420-77EA-403F-2BC893BFB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FCC1D-40C1-8448-B7E6-D03488CAE996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3069102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0BAEFF-36B4-FB26-58E1-4D08FEA70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nb-N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37267E5-AC8C-DE82-926C-64808E93A11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b-N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CC8AC5-58B6-1B96-DE78-342CC88F4E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E14278-3886-CBE5-2913-FC1645DBA7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35EF4-DEA6-2348-B486-C1256728509A}" type="datetimeFigureOut">
              <a:rPr lang="nb-NO" smtClean="0"/>
              <a:t>11.03.2023</a:t>
            </a:fld>
            <a:endParaRPr lang="nb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F8FD68-1D1C-5094-8080-8A5FB35E0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3C2AD0-151E-5317-B50A-62FD8E050B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FCC1D-40C1-8448-B7E6-D03488CAE996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33840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A82125A-155B-AE09-5FE6-DA0A3345B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nb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F8AE8E-AF5F-4C05-47B8-E10916BEAA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21C443-0A78-6D53-F4C3-A403D69CD0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135EF4-DEA6-2348-B486-C1256728509A}" type="datetimeFigureOut">
              <a:rPr lang="nb-NO" smtClean="0"/>
              <a:t>11.03.2023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063005-0C89-1E7F-E8FB-FC8691BD2F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BD2181-3291-5776-065E-369C49074B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FFCC1D-40C1-8448-B7E6-D03488CAE996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3081100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2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2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jpe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bekk.no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blue water bubbles isolated on white background">
            <a:extLst>
              <a:ext uri="{FF2B5EF4-FFF2-40B4-BE49-F238E27FC236}">
                <a16:creationId xmlns:a16="http://schemas.microsoft.com/office/drawing/2014/main" id="{F1EA50C2-F922-469D-CA26-6A24B8D9E3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938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32948DD-58DB-8B33-5865-77B8B4F4F9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10393"/>
            <a:ext cx="9144000" cy="1780697"/>
          </a:xfrm>
        </p:spPr>
        <p:txBody>
          <a:bodyPr/>
          <a:lstStyle/>
          <a:p>
            <a:r>
              <a:rPr lang="nb-NO" dirty="0"/>
              <a:t>Velkommen til Oppdrift Backend!</a:t>
            </a:r>
          </a:p>
        </p:txBody>
      </p:sp>
    </p:spTree>
    <p:extLst>
      <p:ext uri="{BB962C8B-B14F-4D97-AF65-F5344CB8AC3E}">
        <p14:creationId xmlns:p14="http://schemas.microsoft.com/office/powerpoint/2010/main" val="30768058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Method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FAE80C70-AE8D-2E1F-9194-050D3A0C71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7412123"/>
              </p:ext>
            </p:extLst>
          </p:nvPr>
        </p:nvGraphicFramePr>
        <p:xfrm>
          <a:off x="838200" y="1690688"/>
          <a:ext cx="10436525" cy="3810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586487">
                  <a:extLst>
                    <a:ext uri="{9D8B030D-6E8A-4147-A177-3AD203B41FA5}">
                      <a16:colId xmlns:a16="http://schemas.microsoft.com/office/drawing/2014/main" val="2295867032"/>
                    </a:ext>
                  </a:extLst>
                </a:gridCol>
                <a:gridCol w="6106721">
                  <a:extLst>
                    <a:ext uri="{9D8B030D-6E8A-4147-A177-3AD203B41FA5}">
                      <a16:colId xmlns:a16="http://schemas.microsoft.com/office/drawing/2014/main" val="2064921270"/>
                    </a:ext>
                  </a:extLst>
                </a:gridCol>
                <a:gridCol w="1743317">
                  <a:extLst>
                    <a:ext uri="{9D8B030D-6E8A-4147-A177-3AD203B41FA5}">
                      <a16:colId xmlns:a16="http://schemas.microsoft.com/office/drawing/2014/main" val="8759899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nb-NO" sz="4400" b="1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GET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b-NO" sz="2800"/>
                        <a:t>Hente en ressurs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/>
                        <a:t>Safe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47026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b-NO" sz="4400" b="1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POST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nb-NO" sz="2800"/>
                        <a:t>Opprette en ressurs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nb-NO"/>
                    </a:p>
                  </a:txBody>
                  <a:tcPr vert="vert" anchor="ctr"/>
                </a:tc>
                <a:extLst>
                  <a:ext uri="{0D108BD9-81ED-4DB2-BD59-A6C34878D82A}">
                    <a16:rowId xmlns:a16="http://schemas.microsoft.com/office/drawing/2014/main" val="2869959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b-NO" sz="4400" b="1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PUT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b-NO" sz="2800"/>
                        <a:t>Oppdatere en ressurs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nb-NO" err="1"/>
                        <a:t>Idempotent</a:t>
                      </a:r>
                      <a:endParaRPr lang="nb-NO"/>
                    </a:p>
                  </a:txBody>
                  <a:tcPr vert="vert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12062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b-NO" sz="4400" b="1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DELETE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b-NO" sz="2800"/>
                        <a:t>Slette en ressurs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nb-N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99173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b-NO" sz="4400" b="1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PATCH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b-NO" sz="2800"/>
                        <a:t>Oppdatere deler av en ressurs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nb-N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97121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759678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CF3C0-C8E0-DF1C-7EA5-AC774F40D1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706" y="12605"/>
            <a:ext cx="10515600" cy="1325563"/>
          </a:xfrm>
        </p:spPr>
        <p:txBody>
          <a:bodyPr/>
          <a:lstStyle/>
          <a:p>
            <a:r>
              <a:rPr lang="nb-NO" err="1"/>
              <a:t>Response</a:t>
            </a:r>
            <a:r>
              <a:rPr lang="nb-NO"/>
              <a:t> status </a:t>
            </a:r>
            <a:r>
              <a:rPr lang="nb-NO" err="1"/>
              <a:t>codes</a:t>
            </a:r>
            <a:endParaRPr lang="nb-NO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449D42E-59CC-B8E8-E300-E4706CFC4DB1}"/>
              </a:ext>
            </a:extLst>
          </p:cNvPr>
          <p:cNvSpPr/>
          <p:nvPr/>
        </p:nvSpPr>
        <p:spPr>
          <a:xfrm>
            <a:off x="6612459" y="6363091"/>
            <a:ext cx="55795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err="1">
                <a:solidFill>
                  <a:schemeClr val="accent1"/>
                </a:solidFill>
              </a:rPr>
              <a:t>https</a:t>
            </a:r>
            <a:r>
              <a:rPr lang="nb-NO">
                <a:solidFill>
                  <a:schemeClr val="accent1"/>
                </a:solidFill>
              </a:rPr>
              <a:t>://</a:t>
            </a:r>
            <a:r>
              <a:rPr lang="nb-NO" err="1">
                <a:solidFill>
                  <a:schemeClr val="accent1"/>
                </a:solidFill>
              </a:rPr>
              <a:t>en.wikipedia.org</a:t>
            </a:r>
            <a:r>
              <a:rPr lang="nb-NO">
                <a:solidFill>
                  <a:schemeClr val="accent1"/>
                </a:solidFill>
              </a:rPr>
              <a:t>/wiki/</a:t>
            </a:r>
            <a:r>
              <a:rPr lang="nb-NO" err="1">
                <a:solidFill>
                  <a:schemeClr val="accent1"/>
                </a:solidFill>
              </a:rPr>
              <a:t>List_of_HTTP_status_codes</a:t>
            </a:r>
            <a:endParaRPr lang="nb-NO">
              <a:solidFill>
                <a:schemeClr val="accent1"/>
              </a:solidFill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03DC3B9F-3CA5-4725-A8B3-F9B7F30416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8898053"/>
              </p:ext>
            </p:extLst>
          </p:nvPr>
        </p:nvGraphicFramePr>
        <p:xfrm>
          <a:off x="574057" y="1273629"/>
          <a:ext cx="11280485" cy="50633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560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560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560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5609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5609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994408">
                <a:tc>
                  <a:txBody>
                    <a:bodyPr/>
                    <a:lstStyle/>
                    <a:p>
                      <a:pPr algn="ctr"/>
                      <a:r>
                        <a:rPr lang="nb-NO" sz="5400" b="1" cap="none" spc="0">
                          <a:ln w="10160">
                            <a:solidFill>
                              <a:schemeClr val="accent5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38100" dist="22860" dir="5400000" algn="tl" rotWithShape="0">
                              <a:srgbClr val="000000">
                                <a:alpha val="30000"/>
                              </a:srgbClr>
                            </a:outerShdw>
                          </a:effectLst>
                          <a:latin typeface="Abadi MT Condensed Extra Bold" charset="0"/>
                          <a:ea typeface="Abadi MT Condensed Extra Bold" charset="0"/>
                          <a:cs typeface="Abadi MT Condensed Extra Bold" charset="0"/>
                        </a:rPr>
                        <a:t>1XX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5400" b="1" cap="none" spc="0">
                          <a:ln w="10160">
                            <a:solidFill>
                              <a:schemeClr val="accent5"/>
                            </a:solidFill>
                            <a:prstDash val="solid"/>
                          </a:ln>
                          <a:solidFill>
                            <a:srgbClr val="92D050"/>
                          </a:solidFill>
                          <a:effectLst>
                            <a:outerShdw blurRad="38100" dist="22860" dir="5400000" algn="tl" rotWithShape="0">
                              <a:srgbClr val="000000">
                                <a:alpha val="30000"/>
                              </a:srgbClr>
                            </a:outerShdw>
                          </a:effectLst>
                          <a:latin typeface="Abadi MT Condensed Extra Bold" charset="0"/>
                          <a:ea typeface="Abadi MT Condensed Extra Bold" charset="0"/>
                          <a:cs typeface="Abadi MT Condensed Extra Bold" charset="0"/>
                        </a:rPr>
                        <a:t>2XX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5400" b="1" cap="none" spc="0">
                          <a:ln w="10160">
                            <a:solidFill>
                              <a:schemeClr val="accent5"/>
                            </a:solidFill>
                            <a:prstDash val="solid"/>
                          </a:ln>
                          <a:solidFill>
                            <a:srgbClr val="FFFF00"/>
                          </a:solidFill>
                          <a:effectLst>
                            <a:outerShdw blurRad="38100" dist="22860" dir="5400000" algn="tl" rotWithShape="0">
                              <a:srgbClr val="000000">
                                <a:alpha val="30000"/>
                              </a:srgbClr>
                            </a:outerShdw>
                          </a:effectLst>
                          <a:latin typeface="Abadi MT Condensed Extra Bold" charset="0"/>
                          <a:ea typeface="Abadi MT Condensed Extra Bold" charset="0"/>
                          <a:cs typeface="Abadi MT Condensed Extra Bold" charset="0"/>
                        </a:rPr>
                        <a:t>3XX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5400" b="1" cap="none" spc="0">
                          <a:ln w="10160">
                            <a:solidFill>
                              <a:schemeClr val="accent5"/>
                            </a:solidFill>
                            <a:prstDash val="solid"/>
                          </a:ln>
                          <a:solidFill>
                            <a:srgbClr val="FF0000"/>
                          </a:solidFill>
                          <a:effectLst>
                            <a:outerShdw blurRad="38100" dist="22860" dir="5400000" algn="tl" rotWithShape="0">
                              <a:srgbClr val="000000">
                                <a:alpha val="30000"/>
                              </a:srgbClr>
                            </a:outerShdw>
                          </a:effectLst>
                          <a:latin typeface="Abadi MT Condensed Extra Bold" charset="0"/>
                          <a:ea typeface="Abadi MT Condensed Extra Bold" charset="0"/>
                          <a:cs typeface="Abadi MT Condensed Extra Bold" charset="0"/>
                        </a:rPr>
                        <a:t>4XX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5400" b="1" cap="none" spc="0">
                          <a:ln w="10160">
                            <a:solidFill>
                              <a:schemeClr val="accent5"/>
                            </a:solidFill>
                            <a:prstDash val="solid"/>
                          </a:ln>
                          <a:solidFill>
                            <a:srgbClr val="FF0000"/>
                          </a:solidFill>
                          <a:effectLst>
                            <a:outerShdw blurRad="38100" dist="22860" dir="5400000" algn="tl" rotWithShape="0">
                              <a:srgbClr val="000000">
                                <a:alpha val="30000"/>
                              </a:srgbClr>
                            </a:outerShdw>
                          </a:effectLst>
                          <a:latin typeface="Abadi MT Condensed Extra Bold" charset="0"/>
                          <a:ea typeface="Abadi MT Condensed Extra Bold" charset="0"/>
                          <a:cs typeface="Abadi MT Condensed Extra Bold" charset="0"/>
                        </a:rPr>
                        <a:t>5XX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4777">
                <a:tc>
                  <a:txBody>
                    <a:bodyPr/>
                    <a:lstStyle/>
                    <a:p>
                      <a:pPr algn="ctr"/>
                      <a:r>
                        <a:rPr lang="nb-NO" sz="2800" err="1">
                          <a:solidFill>
                            <a:schemeClr val="accent6"/>
                          </a:solidFill>
                          <a:latin typeface="+mj-lt"/>
                          <a:ea typeface="Abadi MT Condensed Light" charset="0"/>
                          <a:cs typeface="Abadi MT Condensed Light" charset="0"/>
                        </a:rPr>
                        <a:t>Informational</a:t>
                      </a:r>
                      <a:endParaRPr lang="nb-NO" sz="2800">
                        <a:solidFill>
                          <a:schemeClr val="accent6"/>
                        </a:solidFill>
                        <a:latin typeface="+mj-lt"/>
                        <a:ea typeface="Abadi MT Condensed Light" charset="0"/>
                        <a:cs typeface="Abadi MT Condensed Light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2800" err="1">
                          <a:solidFill>
                            <a:schemeClr val="accent6"/>
                          </a:solidFill>
                          <a:latin typeface="+mj-lt"/>
                          <a:ea typeface="Abadi MT Condensed Light" charset="0"/>
                          <a:cs typeface="Abadi MT Condensed Light" charset="0"/>
                        </a:rPr>
                        <a:t>Success</a:t>
                      </a:r>
                      <a:endParaRPr lang="nb-NO" sz="2800">
                        <a:solidFill>
                          <a:schemeClr val="accent6"/>
                        </a:solidFill>
                        <a:latin typeface="+mj-lt"/>
                        <a:ea typeface="Abadi MT Condensed Light" charset="0"/>
                        <a:cs typeface="Abadi MT Condensed Light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2800" err="1">
                          <a:solidFill>
                            <a:schemeClr val="accent6"/>
                          </a:solidFill>
                          <a:latin typeface="+mj-lt"/>
                          <a:ea typeface="Abadi MT Condensed Light" charset="0"/>
                          <a:cs typeface="Abadi MT Condensed Light" charset="0"/>
                        </a:rPr>
                        <a:t>Redirection</a:t>
                      </a:r>
                      <a:endParaRPr lang="nb-NO" sz="2800">
                        <a:solidFill>
                          <a:schemeClr val="accent6"/>
                        </a:solidFill>
                        <a:latin typeface="+mj-lt"/>
                        <a:ea typeface="Abadi MT Condensed Light" charset="0"/>
                        <a:cs typeface="Abadi MT Condensed Light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2800">
                          <a:solidFill>
                            <a:schemeClr val="accent6"/>
                          </a:solidFill>
                          <a:latin typeface="+mj-lt"/>
                          <a:ea typeface="Abadi MT Condensed Light" charset="0"/>
                          <a:cs typeface="Abadi MT Condensed Light" charset="0"/>
                        </a:rPr>
                        <a:t>Client </a:t>
                      </a:r>
                      <a:r>
                        <a:rPr lang="nb-NO" sz="2800" err="1">
                          <a:solidFill>
                            <a:schemeClr val="accent6"/>
                          </a:solidFill>
                          <a:latin typeface="+mj-lt"/>
                          <a:ea typeface="Abadi MT Condensed Light" charset="0"/>
                          <a:cs typeface="Abadi MT Condensed Light" charset="0"/>
                        </a:rPr>
                        <a:t>error</a:t>
                      </a:r>
                      <a:endParaRPr lang="nb-NO" sz="2800">
                        <a:solidFill>
                          <a:schemeClr val="accent6"/>
                        </a:solidFill>
                        <a:latin typeface="+mj-lt"/>
                        <a:ea typeface="Abadi MT Condensed Light" charset="0"/>
                        <a:cs typeface="Abadi MT Condensed Light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2800">
                          <a:solidFill>
                            <a:schemeClr val="accent6"/>
                          </a:solidFill>
                          <a:latin typeface="+mj-lt"/>
                          <a:ea typeface="Abadi MT Condensed Light" charset="0"/>
                          <a:cs typeface="Abadi MT Condensed Light" charset="0"/>
                        </a:rPr>
                        <a:t>Server </a:t>
                      </a:r>
                      <a:r>
                        <a:rPr lang="nb-NO" sz="2800" err="1">
                          <a:solidFill>
                            <a:schemeClr val="accent6"/>
                          </a:solidFill>
                          <a:latin typeface="+mj-lt"/>
                          <a:ea typeface="Abadi MT Condensed Light" charset="0"/>
                          <a:cs typeface="Abadi MT Condensed Light" charset="0"/>
                        </a:rPr>
                        <a:t>error</a:t>
                      </a:r>
                      <a:endParaRPr lang="nb-NO" sz="2800">
                        <a:solidFill>
                          <a:schemeClr val="accent6"/>
                        </a:solidFill>
                        <a:latin typeface="+mj-lt"/>
                        <a:ea typeface="Abadi MT Condensed Light" charset="0"/>
                        <a:cs typeface="Abadi MT Condensed Light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14135">
                <a:tc>
                  <a:txBody>
                    <a:bodyPr/>
                    <a:lstStyle/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nb-NO" sz="2000" b="1"/>
                        <a:t>100</a:t>
                      </a:r>
                      <a:r>
                        <a:rPr lang="nb-NO" sz="2000"/>
                        <a:t>: Continue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nb-NO" sz="2000" b="1"/>
                        <a:t>200</a:t>
                      </a:r>
                      <a:r>
                        <a:rPr lang="nb-NO" sz="2000"/>
                        <a:t>: OK</a:t>
                      </a:r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nb-NO" sz="2000" b="1"/>
                        <a:t>201</a:t>
                      </a:r>
                      <a:r>
                        <a:rPr lang="nb-NO" sz="2000"/>
                        <a:t>: </a:t>
                      </a:r>
                      <a:r>
                        <a:rPr lang="nb-NO" sz="2000" err="1"/>
                        <a:t>Created</a:t>
                      </a:r>
                      <a:endParaRPr lang="nb-NO" sz="2000"/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nb-NO" sz="2000" b="1"/>
                        <a:t>202</a:t>
                      </a:r>
                      <a:r>
                        <a:rPr lang="nb-NO" sz="2000"/>
                        <a:t>: </a:t>
                      </a:r>
                      <a:r>
                        <a:rPr lang="nb-NO" sz="2000" err="1"/>
                        <a:t>Accepted</a:t>
                      </a:r>
                      <a:endParaRPr lang="nb-NO" sz="2000"/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nb-NO" sz="2000" b="1"/>
                        <a:t>204</a:t>
                      </a:r>
                      <a:r>
                        <a:rPr lang="nb-NO" sz="2000"/>
                        <a:t>: No </a:t>
                      </a:r>
                      <a:r>
                        <a:rPr lang="nb-NO" sz="2000" err="1"/>
                        <a:t>content</a:t>
                      </a:r>
                      <a:endParaRPr lang="nb-NO" sz="200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nb-NO" sz="2000" b="1"/>
                        <a:t>301</a:t>
                      </a:r>
                      <a:r>
                        <a:rPr lang="nb-NO" sz="2000"/>
                        <a:t>: </a:t>
                      </a:r>
                      <a:r>
                        <a:rPr lang="nb-NO" sz="2000" err="1"/>
                        <a:t>Moved</a:t>
                      </a:r>
                      <a:r>
                        <a:rPr lang="nb-NO" sz="2000"/>
                        <a:t> </a:t>
                      </a:r>
                      <a:r>
                        <a:rPr lang="nb-NO" sz="2000" err="1"/>
                        <a:t>permanently</a:t>
                      </a:r>
                      <a:endParaRPr lang="nb-NO" sz="2000"/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nb-NO" sz="2000" b="1"/>
                        <a:t>302</a:t>
                      </a:r>
                      <a:r>
                        <a:rPr lang="nb-NO" sz="2000"/>
                        <a:t>: </a:t>
                      </a:r>
                      <a:r>
                        <a:rPr lang="nb-NO" sz="2000" err="1"/>
                        <a:t>Found</a:t>
                      </a:r>
                      <a:endParaRPr lang="nb-NO" sz="2000"/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nb-NO" sz="2000" b="1"/>
                        <a:t>304</a:t>
                      </a:r>
                      <a:r>
                        <a:rPr lang="nb-NO" sz="2000"/>
                        <a:t>: Not </a:t>
                      </a:r>
                      <a:r>
                        <a:rPr lang="nb-NO" sz="2000" err="1"/>
                        <a:t>modified</a:t>
                      </a:r>
                      <a:endParaRPr lang="nb-NO" sz="200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nb-NO" sz="2000" b="1"/>
                        <a:t>400</a:t>
                      </a:r>
                      <a:r>
                        <a:rPr lang="nb-NO" sz="2000"/>
                        <a:t>: Bad </a:t>
                      </a:r>
                      <a:r>
                        <a:rPr lang="nb-NO" sz="2000" err="1"/>
                        <a:t>request</a:t>
                      </a:r>
                      <a:endParaRPr lang="nb-NO" sz="2000"/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nb-NO" sz="2000" b="1"/>
                        <a:t>401</a:t>
                      </a:r>
                      <a:r>
                        <a:rPr lang="nb-NO" sz="2000"/>
                        <a:t>: </a:t>
                      </a:r>
                      <a:r>
                        <a:rPr lang="nb-NO" sz="2000" err="1"/>
                        <a:t>Unauthorized</a:t>
                      </a:r>
                      <a:endParaRPr lang="nb-NO" sz="2000"/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nb-NO" sz="2000" b="1"/>
                        <a:t>403</a:t>
                      </a:r>
                      <a:r>
                        <a:rPr lang="nb-NO" sz="2000"/>
                        <a:t>: </a:t>
                      </a:r>
                      <a:r>
                        <a:rPr lang="nb-NO" sz="2000" err="1"/>
                        <a:t>Forbidden</a:t>
                      </a:r>
                      <a:endParaRPr lang="nb-NO" sz="2000"/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nb-NO" sz="2000" b="1"/>
                        <a:t>404</a:t>
                      </a:r>
                      <a:r>
                        <a:rPr lang="nb-NO" sz="2000"/>
                        <a:t>: Not </a:t>
                      </a:r>
                      <a:r>
                        <a:rPr lang="nb-NO" sz="2000" err="1"/>
                        <a:t>found</a:t>
                      </a:r>
                      <a:endParaRPr lang="nb-NO" sz="200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nb-NO" sz="2000" b="1"/>
                        <a:t>500</a:t>
                      </a:r>
                      <a:r>
                        <a:rPr lang="nb-NO" sz="2000"/>
                        <a:t>: </a:t>
                      </a:r>
                      <a:r>
                        <a:rPr lang="nb-NO" sz="2000" err="1"/>
                        <a:t>Internal</a:t>
                      </a:r>
                      <a:r>
                        <a:rPr lang="nb-NO" sz="2000"/>
                        <a:t> server </a:t>
                      </a:r>
                      <a:r>
                        <a:rPr lang="nb-NO" sz="2000" err="1"/>
                        <a:t>error</a:t>
                      </a:r>
                      <a:endParaRPr lang="nb-NO" sz="2000"/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nb-NO" sz="2000" b="1"/>
                        <a:t>501</a:t>
                      </a:r>
                      <a:r>
                        <a:rPr lang="nb-NO" sz="2000"/>
                        <a:t>: Not </a:t>
                      </a:r>
                      <a:r>
                        <a:rPr lang="nb-NO" sz="2000" err="1"/>
                        <a:t>implemented</a:t>
                      </a:r>
                      <a:endParaRPr lang="nb-NO" sz="2000"/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nb-NO" sz="2000" b="1"/>
                        <a:t>502</a:t>
                      </a:r>
                      <a:r>
                        <a:rPr lang="nb-NO" sz="2000"/>
                        <a:t>: Bad </a:t>
                      </a:r>
                      <a:r>
                        <a:rPr lang="nb-NO" sz="2000" err="1"/>
                        <a:t>gateway</a:t>
                      </a:r>
                      <a:endParaRPr lang="nb-NO" sz="2000"/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nb-NO" sz="2000" b="1"/>
                        <a:t>503</a:t>
                      </a:r>
                      <a:r>
                        <a:rPr lang="nb-NO" sz="2000"/>
                        <a:t>:</a:t>
                      </a:r>
                      <a:r>
                        <a:rPr lang="nb-NO" sz="2000" baseline="0"/>
                        <a:t> Service </a:t>
                      </a:r>
                      <a:r>
                        <a:rPr lang="nb-NO" sz="2000" baseline="0" err="1"/>
                        <a:t>unavailable</a:t>
                      </a:r>
                      <a:endParaRPr lang="nb-NO" sz="2000" baseline="0"/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nb-NO" sz="2000" b="1" baseline="0"/>
                        <a:t>504</a:t>
                      </a:r>
                      <a:r>
                        <a:rPr lang="nb-NO" sz="2000" baseline="0"/>
                        <a:t>: Gateway </a:t>
                      </a:r>
                      <a:r>
                        <a:rPr lang="nb-NO" sz="2000" baseline="0" err="1"/>
                        <a:t>timeout</a:t>
                      </a:r>
                      <a:endParaRPr lang="nb-NO" sz="200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865787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Content-type (MIME-type)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4294967295"/>
          </p:nvPr>
        </p:nvSpPr>
        <p:spPr>
          <a:xfrm>
            <a:off x="576942" y="1869290"/>
            <a:ext cx="3254375" cy="4224337"/>
          </a:xfrm>
        </p:spPr>
        <p:txBody>
          <a:bodyPr/>
          <a:lstStyle/>
          <a:p>
            <a:r>
              <a:rPr lang="nb-NO">
                <a:latin typeface="+mn-lt"/>
              </a:rPr>
              <a:t>Definert i </a:t>
            </a:r>
            <a:r>
              <a:rPr lang="nb-NO" err="1">
                <a:latin typeface="+mn-lt"/>
              </a:rPr>
              <a:t>headere</a:t>
            </a:r>
            <a:r>
              <a:rPr lang="nb-NO">
                <a:latin typeface="+mn-lt"/>
              </a:rPr>
              <a:t>:</a:t>
            </a:r>
          </a:p>
          <a:p>
            <a:pPr lvl="1"/>
            <a:r>
              <a:rPr lang="nb-NO">
                <a:solidFill>
                  <a:schemeClr val="accent1"/>
                </a:solidFill>
                <a:latin typeface="+mn-lt"/>
              </a:rPr>
              <a:t>Accept</a:t>
            </a:r>
          </a:p>
          <a:p>
            <a:pPr lvl="1"/>
            <a:r>
              <a:rPr lang="nb-NO">
                <a:solidFill>
                  <a:schemeClr val="accent1"/>
                </a:solidFill>
                <a:latin typeface="+mn-lt"/>
              </a:rPr>
              <a:t>Content-Type</a:t>
            </a:r>
          </a:p>
        </p:txBody>
      </p:sp>
      <p:sp>
        <p:nvSpPr>
          <p:cNvPr id="4" name="Rectangle 3"/>
          <p:cNvSpPr/>
          <p:nvPr/>
        </p:nvSpPr>
        <p:spPr>
          <a:xfrm>
            <a:off x="4339087" y="1599228"/>
            <a:ext cx="6036950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text/plain</a:t>
            </a:r>
            <a:b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text/html </a:t>
            </a:r>
            <a:b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text/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javascript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b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text/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css</a:t>
            </a:r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text/xml</a:t>
            </a:r>
            <a:b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image/jpeg </a:t>
            </a:r>
            <a:b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font/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ttf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b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audio/mpeg </a:t>
            </a:r>
            <a:b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video/mp4 </a:t>
            </a:r>
            <a:b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application/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json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b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application/octet-stream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application/x-www-form-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urlencoded</a:t>
            </a:r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multipart/form-data</a:t>
            </a:r>
            <a:endParaRPr lang="nb-NO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2604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A91BD1B-CE9F-429E-E0AA-370CB07897D8}"/>
              </a:ext>
            </a:extLst>
          </p:cNvPr>
          <p:cNvSpPr/>
          <p:nvPr/>
        </p:nvSpPr>
        <p:spPr>
          <a:xfrm>
            <a:off x="6797614" y="4132052"/>
            <a:ext cx="4556185" cy="17511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D70B99E-AF14-4200-9346-71D49BC62E33}"/>
              </a:ext>
            </a:extLst>
          </p:cNvPr>
          <p:cNvSpPr/>
          <p:nvPr/>
        </p:nvSpPr>
        <p:spPr>
          <a:xfrm>
            <a:off x="284672" y="2225615"/>
            <a:ext cx="3623094" cy="161314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820031-CC6B-D089-9715-D8052ECFA8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Content </a:t>
            </a:r>
            <a:r>
              <a:rPr lang="nb-NO" err="1"/>
              <a:t>negotiation</a:t>
            </a:r>
            <a:endParaRPr lang="nb-NO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5F21C6-071A-9745-607F-DC1F1F582C0A}"/>
              </a:ext>
            </a:extLst>
          </p:cNvPr>
          <p:cNvSpPr txBox="1"/>
          <p:nvPr/>
        </p:nvSpPr>
        <p:spPr>
          <a:xfrm>
            <a:off x="441384" y="2449901"/>
            <a:ext cx="44584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/>
              <a:t>GET / HTTP/1.1</a:t>
            </a:r>
          </a:p>
          <a:p>
            <a:r>
              <a:rPr lang="nb-NO"/>
              <a:t>Accept: </a:t>
            </a:r>
            <a:r>
              <a:rPr lang="nb-NO" err="1"/>
              <a:t>text</a:t>
            </a:r>
            <a:r>
              <a:rPr lang="nb-NO"/>
              <a:t>/*</a:t>
            </a:r>
          </a:p>
          <a:p>
            <a:r>
              <a:rPr lang="nb-NO"/>
              <a:t>Accept-Language: </a:t>
            </a:r>
            <a:r>
              <a:rPr lang="nb-NO" err="1"/>
              <a:t>no</a:t>
            </a:r>
            <a:r>
              <a:rPr lang="nb-NO"/>
              <a:t>, en</a:t>
            </a:r>
          </a:p>
          <a:p>
            <a:r>
              <a:rPr lang="nb-NO"/>
              <a:t>Accept-</a:t>
            </a:r>
            <a:r>
              <a:rPr lang="nb-NO" err="1"/>
              <a:t>Encoding</a:t>
            </a:r>
            <a:r>
              <a:rPr lang="nb-NO"/>
              <a:t>: </a:t>
            </a:r>
            <a:r>
              <a:rPr lang="nb-NO" err="1"/>
              <a:t>br</a:t>
            </a:r>
            <a:r>
              <a:rPr lang="nb-NO"/>
              <a:t>, </a:t>
            </a:r>
            <a:r>
              <a:rPr lang="nb-NO" err="1"/>
              <a:t>gzip;q</a:t>
            </a:r>
            <a:r>
              <a:rPr lang="nb-NO"/>
              <a:t>=0.5;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396E69-B377-54E8-992C-1542C09A1D99}"/>
              </a:ext>
            </a:extLst>
          </p:cNvPr>
          <p:cNvSpPr txBox="1"/>
          <p:nvPr/>
        </p:nvSpPr>
        <p:spPr>
          <a:xfrm>
            <a:off x="7161362" y="4270075"/>
            <a:ext cx="445841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/>
              <a:t>HTTP/1.1 200 OK</a:t>
            </a:r>
          </a:p>
          <a:p>
            <a:r>
              <a:rPr lang="nb-NO"/>
              <a:t>Content-Location: /</a:t>
            </a:r>
          </a:p>
          <a:p>
            <a:r>
              <a:rPr lang="nb-NO"/>
              <a:t>Content-Type: </a:t>
            </a:r>
            <a:r>
              <a:rPr lang="nb-NO" err="1"/>
              <a:t>text</a:t>
            </a:r>
            <a:r>
              <a:rPr lang="nb-NO"/>
              <a:t>/html; </a:t>
            </a:r>
            <a:r>
              <a:rPr lang="nb-NO" err="1"/>
              <a:t>charset</a:t>
            </a:r>
            <a:r>
              <a:rPr lang="nb-NO"/>
              <a:t>=utf-8</a:t>
            </a:r>
          </a:p>
          <a:p>
            <a:r>
              <a:rPr lang="nb-NO"/>
              <a:t>Content-Language: en</a:t>
            </a:r>
          </a:p>
          <a:p>
            <a:r>
              <a:rPr lang="nb-NO"/>
              <a:t>Content-</a:t>
            </a:r>
            <a:r>
              <a:rPr lang="nb-NO" err="1"/>
              <a:t>Encoding</a:t>
            </a:r>
            <a:r>
              <a:rPr lang="nb-NO"/>
              <a:t>: </a:t>
            </a:r>
            <a:r>
              <a:rPr lang="nb-NO" err="1"/>
              <a:t>br</a:t>
            </a:r>
            <a:endParaRPr lang="nb-NO"/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026ACCA2-70A8-D541-5EF1-06EC51122502}"/>
              </a:ext>
            </a:extLst>
          </p:cNvPr>
          <p:cNvSpPr/>
          <p:nvPr/>
        </p:nvSpPr>
        <p:spPr>
          <a:xfrm>
            <a:off x="4120551" y="2583611"/>
            <a:ext cx="1975449" cy="9329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Request</a:t>
            </a:r>
            <a:endParaRPr lang="nb-NO"/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54A2777B-A23D-3C2E-F3DE-8088DA03C061}"/>
              </a:ext>
            </a:extLst>
          </p:cNvPr>
          <p:cNvSpPr/>
          <p:nvPr/>
        </p:nvSpPr>
        <p:spPr>
          <a:xfrm flipH="1">
            <a:off x="4120551" y="4581731"/>
            <a:ext cx="1975449" cy="854015"/>
          </a:xfrm>
          <a:prstGeom prst="right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Response</a:t>
            </a:r>
            <a:endParaRPr lang="nb-NO"/>
          </a:p>
        </p:txBody>
      </p:sp>
      <p:pic>
        <p:nvPicPr>
          <p:cNvPr id="10" name="Picture 9" descr="A close-up of a mountain&#10;&#10;Description automatically generated with low confidence">
            <a:extLst>
              <a:ext uri="{FF2B5EF4-FFF2-40B4-BE49-F238E27FC236}">
                <a16:creationId xmlns:a16="http://schemas.microsoft.com/office/drawing/2014/main" id="{CAA2FC4D-B22D-45B2-F38B-20C7B6994E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5949" y="562876"/>
            <a:ext cx="2403832" cy="1574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8351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CC75E4-F3A1-CB61-85A4-F8019D0A5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err="1"/>
              <a:t>Request</a:t>
            </a:r>
            <a:r>
              <a:rPr lang="nb-NO"/>
              <a:t> Content-Type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12718391-4AE8-40E3-67E2-59BD361DA8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6247821"/>
              </p:ext>
            </p:extLst>
          </p:nvPr>
        </p:nvGraphicFramePr>
        <p:xfrm>
          <a:off x="838199" y="1690688"/>
          <a:ext cx="10608734" cy="4053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987801">
                  <a:extLst>
                    <a:ext uri="{9D8B030D-6E8A-4147-A177-3AD203B41FA5}">
                      <a16:colId xmlns:a16="http://schemas.microsoft.com/office/drawing/2014/main" val="1727417806"/>
                    </a:ext>
                  </a:extLst>
                </a:gridCol>
                <a:gridCol w="6620933">
                  <a:extLst>
                    <a:ext uri="{9D8B030D-6E8A-4147-A177-3AD203B41FA5}">
                      <a16:colId xmlns:a16="http://schemas.microsoft.com/office/drawing/2014/main" val="3854736914"/>
                    </a:ext>
                  </a:extLst>
                </a:gridCol>
              </a:tblGrid>
              <a:tr h="273579">
                <a:tc>
                  <a:txBody>
                    <a:bodyPr/>
                    <a:lstStyle/>
                    <a:p>
                      <a:r>
                        <a:rPr lang="nb-NO" sz="2000" b="1">
                          <a:solidFill>
                            <a:schemeClr val="tx2"/>
                          </a:solidFill>
                          <a:latin typeface="+mj-lt"/>
                        </a:rPr>
                        <a:t>MIME type/subtype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sz="2000" b="1" i="0">
                          <a:solidFill>
                            <a:schemeClr val="tx2"/>
                          </a:solidFill>
                          <a:latin typeface="+mj-lt"/>
                          <a:cs typeface="Consolas" panose="020B0609020204030204" pitchFamily="49" charset="0"/>
                        </a:rPr>
                        <a:t>Eksempeldata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8156395"/>
                  </a:ext>
                </a:extLst>
              </a:tr>
              <a:tr h="273579">
                <a:tc>
                  <a:txBody>
                    <a:bodyPr/>
                    <a:lstStyle/>
                    <a:p>
                      <a:r>
                        <a:rPr lang="nb-NO" err="1"/>
                        <a:t>text</a:t>
                      </a:r>
                      <a:r>
                        <a:rPr lang="nb-NO"/>
                        <a:t>/</a:t>
                      </a:r>
                      <a:r>
                        <a:rPr lang="nb-NO" err="1"/>
                        <a:t>plain</a:t>
                      </a:r>
                      <a:endParaRPr lang="nb-N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sz="1200" b="0" i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Elvis Presley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4621948"/>
                  </a:ext>
                </a:extLst>
              </a:tr>
              <a:tr h="273579">
                <a:tc>
                  <a:txBody>
                    <a:bodyPr/>
                    <a:lstStyle/>
                    <a:p>
                      <a:r>
                        <a:rPr lang="nb-NO"/>
                        <a:t>multipart/form-data; </a:t>
                      </a:r>
                      <a:r>
                        <a:rPr lang="nb-NO" err="1"/>
                        <a:t>boundary</a:t>
                      </a:r>
                      <a:r>
                        <a:rPr lang="nb-NO"/>
                        <a:t>=-----xx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sz="120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-----xx</a:t>
                      </a:r>
                    </a:p>
                    <a:p>
                      <a:r>
                        <a:rPr lang="nb-NO" sz="120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Content-</a:t>
                      </a:r>
                      <a:r>
                        <a:rPr lang="nb-NO" sz="1200" err="1">
                          <a:solidFill>
                            <a:schemeClr val="bg2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Disposition</a:t>
                      </a:r>
                      <a:r>
                        <a:rPr lang="nb-NO" sz="120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: form-data; </a:t>
                      </a:r>
                      <a:r>
                        <a:rPr lang="nb-NO" sz="1200" err="1">
                          <a:solidFill>
                            <a:schemeClr val="bg2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name</a:t>
                      </a:r>
                      <a:r>
                        <a:rPr lang="nb-NO" sz="120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="first-</a:t>
                      </a:r>
                      <a:r>
                        <a:rPr lang="nb-NO" sz="1200" err="1">
                          <a:solidFill>
                            <a:schemeClr val="bg2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name</a:t>
                      </a:r>
                      <a:r>
                        <a:rPr lang="nb-NO" sz="120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"</a:t>
                      </a:r>
                    </a:p>
                    <a:p>
                      <a:r>
                        <a:rPr lang="nb-NO" sz="120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Elvis</a:t>
                      </a:r>
                    </a:p>
                    <a:p>
                      <a:r>
                        <a:rPr lang="nb-NO" sz="120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-----xx</a:t>
                      </a:r>
                      <a:br>
                        <a:rPr lang="nb-NO" sz="120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</a:br>
                      <a:r>
                        <a:rPr lang="nb-NO" sz="120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Content-</a:t>
                      </a:r>
                      <a:r>
                        <a:rPr lang="nb-NO" sz="1200" err="1">
                          <a:solidFill>
                            <a:schemeClr val="bg2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Disposition</a:t>
                      </a:r>
                      <a:r>
                        <a:rPr lang="nb-NO" sz="120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: form-data; </a:t>
                      </a:r>
                      <a:r>
                        <a:rPr lang="nb-NO" sz="1200" err="1">
                          <a:solidFill>
                            <a:schemeClr val="bg2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name</a:t>
                      </a:r>
                      <a:r>
                        <a:rPr lang="nb-NO" sz="120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="last-</a:t>
                      </a:r>
                      <a:r>
                        <a:rPr lang="nb-NO" sz="1200" err="1">
                          <a:solidFill>
                            <a:schemeClr val="bg2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name</a:t>
                      </a:r>
                      <a:r>
                        <a:rPr lang="nb-NO" sz="120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"</a:t>
                      </a:r>
                    </a:p>
                    <a:p>
                      <a:r>
                        <a:rPr lang="nb-NO" sz="120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Presley</a:t>
                      </a:r>
                    </a:p>
                    <a:p>
                      <a:r>
                        <a:rPr lang="nb-NO" sz="120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-----xx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7541781"/>
                  </a:ext>
                </a:extLst>
              </a:tr>
              <a:tr h="273579">
                <a:tc>
                  <a:txBody>
                    <a:bodyPr/>
                    <a:lstStyle/>
                    <a:p>
                      <a:r>
                        <a:rPr lang="nb-NO" err="1"/>
                        <a:t>application</a:t>
                      </a:r>
                      <a:r>
                        <a:rPr lang="nb-NO"/>
                        <a:t>/x-</a:t>
                      </a:r>
                      <a:r>
                        <a:rPr lang="nb-NO" err="1"/>
                        <a:t>www</a:t>
                      </a:r>
                      <a:r>
                        <a:rPr lang="nb-NO"/>
                        <a:t>-form-</a:t>
                      </a:r>
                      <a:r>
                        <a:rPr lang="nb-NO" err="1"/>
                        <a:t>urlencoded</a:t>
                      </a:r>
                      <a:endParaRPr lang="nb-N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sz="120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first-</a:t>
                      </a:r>
                      <a:r>
                        <a:rPr lang="nb-NO" sz="1200" err="1">
                          <a:solidFill>
                            <a:schemeClr val="bg2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name</a:t>
                      </a:r>
                      <a:r>
                        <a:rPr lang="nb-NO" sz="120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=</a:t>
                      </a:r>
                      <a:r>
                        <a:rPr lang="nb-NO" sz="1200" err="1">
                          <a:solidFill>
                            <a:schemeClr val="bg2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Elvis&amp;last-name</a:t>
                      </a:r>
                      <a:r>
                        <a:rPr lang="nb-NO" sz="120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=Presley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4012800"/>
                  </a:ext>
                </a:extLst>
              </a:tr>
              <a:tr h="273579">
                <a:tc>
                  <a:txBody>
                    <a:bodyPr/>
                    <a:lstStyle/>
                    <a:p>
                      <a:r>
                        <a:rPr lang="nb-NO" err="1"/>
                        <a:t>application</a:t>
                      </a:r>
                      <a:r>
                        <a:rPr lang="nb-NO"/>
                        <a:t>/</a:t>
                      </a:r>
                      <a:r>
                        <a:rPr lang="nb-NO" err="1"/>
                        <a:t>xml</a:t>
                      </a:r>
                      <a:endParaRPr lang="nb-N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sz="120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&lt;King </a:t>
                      </a:r>
                      <a:r>
                        <a:rPr lang="nb-NO" sz="1200" err="1">
                          <a:solidFill>
                            <a:schemeClr val="bg2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firstName</a:t>
                      </a:r>
                      <a:r>
                        <a:rPr lang="nb-NO" sz="120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="Elvis" </a:t>
                      </a:r>
                      <a:r>
                        <a:rPr lang="nb-NO" sz="1200" err="1">
                          <a:solidFill>
                            <a:schemeClr val="bg2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lastName</a:t>
                      </a:r>
                      <a:r>
                        <a:rPr lang="nb-NO" sz="120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="Presley" /&gt;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8542495"/>
                  </a:ext>
                </a:extLst>
              </a:tr>
              <a:tr h="273579">
                <a:tc>
                  <a:txBody>
                    <a:bodyPr/>
                    <a:lstStyle/>
                    <a:p>
                      <a:r>
                        <a:rPr lang="nb-NO" err="1"/>
                        <a:t>application</a:t>
                      </a:r>
                      <a:r>
                        <a:rPr lang="nb-NO"/>
                        <a:t>/</a:t>
                      </a:r>
                      <a:r>
                        <a:rPr lang="nb-NO" err="1"/>
                        <a:t>json</a:t>
                      </a:r>
                      <a:endParaRPr lang="nb-N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sz="120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{</a:t>
                      </a:r>
                    </a:p>
                    <a:p>
                      <a:r>
                        <a:rPr lang="nb-NO" sz="120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"</a:t>
                      </a:r>
                      <a:r>
                        <a:rPr lang="nb-NO" sz="1200" err="1">
                          <a:solidFill>
                            <a:schemeClr val="bg2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firstName</a:t>
                      </a:r>
                      <a:r>
                        <a:rPr lang="nb-NO" sz="120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": "Elvis",</a:t>
                      </a:r>
                    </a:p>
                    <a:p>
                      <a:r>
                        <a:rPr lang="nb-NO" sz="120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"</a:t>
                      </a:r>
                      <a:r>
                        <a:rPr lang="nb-NO" sz="1200" err="1">
                          <a:solidFill>
                            <a:schemeClr val="bg2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lastName</a:t>
                      </a:r>
                      <a:r>
                        <a:rPr lang="nb-NO" sz="120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": "Presley"</a:t>
                      </a:r>
                    </a:p>
                    <a:p>
                      <a:r>
                        <a:rPr lang="nb-NO" sz="120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7121215"/>
                  </a:ext>
                </a:extLst>
              </a:tr>
              <a:tr h="273579">
                <a:tc>
                  <a:txBody>
                    <a:bodyPr/>
                    <a:lstStyle/>
                    <a:p>
                      <a:r>
                        <a:rPr lang="en-GB" sz="18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image/jpeg</a:t>
                      </a:r>
                      <a:endParaRPr lang="nb-N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b-NO" sz="1200">
                        <a:solidFill>
                          <a:schemeClr val="bg2">
                            <a:lumMod val="50000"/>
                          </a:schemeClr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6193993"/>
                  </a:ext>
                </a:extLst>
              </a:tr>
            </a:tbl>
          </a:graphicData>
        </a:graphic>
      </p:graphicFrame>
      <p:pic>
        <p:nvPicPr>
          <p:cNvPr id="9" name="Picture 8" descr="A picture containing text, wall, person, guitar&#10;&#10;Description automatically generated">
            <a:extLst>
              <a:ext uri="{FF2B5EF4-FFF2-40B4-BE49-F238E27FC236}">
                <a16:creationId xmlns:a16="http://schemas.microsoft.com/office/drawing/2014/main" id="{262AD022-6058-00F5-EC23-3686A1D24E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9935" y="5590646"/>
            <a:ext cx="699048" cy="81862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2650060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D1D574-CA63-E594-CA25-8BA649768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err="1"/>
              <a:t>Cookies</a:t>
            </a:r>
            <a:endParaRPr lang="nb-NO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323F713-295B-9971-9B4A-59A9E67A38B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1999" y="190006"/>
            <a:ext cx="3472544" cy="213006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D223CBB-77AC-0D4D-B241-ED139D68FF81}"/>
              </a:ext>
            </a:extLst>
          </p:cNvPr>
          <p:cNvSpPr/>
          <p:nvPr/>
        </p:nvSpPr>
        <p:spPr>
          <a:xfrm>
            <a:off x="206829" y="2943724"/>
            <a:ext cx="1198517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7D9029"/>
                </a:solidFill>
              </a:rPr>
              <a:t>Set-Cookie</a:t>
            </a:r>
            <a:r>
              <a:rPr lang="en-US">
                <a:solidFill>
                  <a:srgbClr val="666666"/>
                </a:solidFill>
              </a:rPr>
              <a:t>:</a:t>
            </a:r>
            <a:r>
              <a:rPr lang="en-US"/>
              <a:t> </a:t>
            </a:r>
            <a:r>
              <a:rPr lang="en-US" err="1"/>
              <a:t>lu</a:t>
            </a:r>
            <a:r>
              <a:rPr lang="en-US"/>
              <a:t>=Rg3vHJZnehYLjVg7qi3bZjzg; </a:t>
            </a:r>
            <a:r>
              <a:rPr lang="en-US">
                <a:solidFill>
                  <a:schemeClr val="accent1">
                    <a:lumMod val="75000"/>
                  </a:schemeClr>
                </a:solidFill>
              </a:rPr>
              <a:t>Expires=Tue, 15 Jan 2013 21:47:38 GMT</a:t>
            </a:r>
            <a:r>
              <a:rPr lang="en-US"/>
              <a:t>; </a:t>
            </a:r>
            <a:r>
              <a:rPr lang="en-US">
                <a:solidFill>
                  <a:schemeClr val="accent6">
                    <a:lumMod val="75000"/>
                  </a:schemeClr>
                </a:solidFill>
              </a:rPr>
              <a:t>Path=/</a:t>
            </a:r>
            <a:r>
              <a:rPr lang="en-US"/>
              <a:t>; </a:t>
            </a:r>
            <a:r>
              <a:rPr lang="en-US">
                <a:solidFill>
                  <a:schemeClr val="accent2"/>
                </a:solidFill>
              </a:rPr>
              <a:t>Domain=.</a:t>
            </a:r>
            <a:r>
              <a:rPr lang="en-US" err="1">
                <a:solidFill>
                  <a:schemeClr val="accent2"/>
                </a:solidFill>
              </a:rPr>
              <a:t>example.com</a:t>
            </a:r>
            <a:r>
              <a:rPr lang="en-US"/>
              <a:t>; </a:t>
            </a:r>
            <a:r>
              <a:rPr lang="en-US" err="1">
                <a:solidFill>
                  <a:schemeClr val="accent5"/>
                </a:solidFill>
              </a:rPr>
              <a:t>HttpOnly</a:t>
            </a:r>
            <a:r>
              <a:rPr lang="en-US"/>
              <a:t> </a:t>
            </a:r>
            <a:br>
              <a:rPr lang="en-US"/>
            </a:br>
            <a:r>
              <a:rPr lang="en-US">
                <a:solidFill>
                  <a:srgbClr val="7D9029"/>
                </a:solidFill>
              </a:rPr>
              <a:t>Set-Cookie</a:t>
            </a:r>
            <a:r>
              <a:rPr lang="en-US">
                <a:solidFill>
                  <a:srgbClr val="666666"/>
                </a:solidFill>
              </a:rPr>
              <a:t>:</a:t>
            </a:r>
            <a:r>
              <a:rPr lang="en-US"/>
              <a:t> </a:t>
            </a:r>
            <a:r>
              <a:rPr lang="en-US" err="1"/>
              <a:t>made_write_conn</a:t>
            </a:r>
            <a:r>
              <a:rPr lang="en-US"/>
              <a:t>=1295214458; </a:t>
            </a:r>
            <a:r>
              <a:rPr lang="en-US">
                <a:solidFill>
                  <a:schemeClr val="accent6">
                    <a:lumMod val="75000"/>
                  </a:schemeClr>
                </a:solidFill>
              </a:rPr>
              <a:t>Path=/</a:t>
            </a:r>
            <a:r>
              <a:rPr lang="en-US"/>
              <a:t>; </a:t>
            </a:r>
            <a:r>
              <a:rPr lang="en-US">
                <a:solidFill>
                  <a:schemeClr val="accent2"/>
                </a:solidFill>
              </a:rPr>
              <a:t>Domain=.</a:t>
            </a:r>
            <a:r>
              <a:rPr lang="en-US" err="1">
                <a:solidFill>
                  <a:schemeClr val="accent2"/>
                </a:solidFill>
              </a:rPr>
              <a:t>example.com</a:t>
            </a:r>
            <a:r>
              <a:rPr lang="en-US">
                <a:solidFill>
                  <a:schemeClr val="accent2"/>
                </a:solidFill>
              </a:rPr>
              <a:t> </a:t>
            </a:r>
            <a:br>
              <a:rPr lang="en-US"/>
            </a:br>
            <a:r>
              <a:rPr lang="en-US">
                <a:solidFill>
                  <a:srgbClr val="7D9029"/>
                </a:solidFill>
              </a:rPr>
              <a:t>Set-Cookie</a:t>
            </a:r>
            <a:r>
              <a:rPr lang="en-US">
                <a:solidFill>
                  <a:srgbClr val="666666"/>
                </a:solidFill>
              </a:rPr>
              <a:t>:</a:t>
            </a:r>
            <a:r>
              <a:rPr lang="en-US"/>
              <a:t> </a:t>
            </a:r>
            <a:r>
              <a:rPr lang="en-US" err="1"/>
              <a:t>reg_fb_gate</a:t>
            </a:r>
            <a:r>
              <a:rPr lang="en-US"/>
              <a:t>=deleted; </a:t>
            </a:r>
            <a:r>
              <a:rPr lang="en-US">
                <a:solidFill>
                  <a:srgbClr val="FF0000"/>
                </a:solidFill>
              </a:rPr>
              <a:t>Expires=Thu, 01 Jan 1970 00:00:01 GMT</a:t>
            </a:r>
            <a:r>
              <a:rPr lang="en-US"/>
              <a:t>; </a:t>
            </a:r>
            <a:r>
              <a:rPr lang="en-US">
                <a:solidFill>
                  <a:schemeClr val="accent6">
                    <a:lumMod val="75000"/>
                  </a:schemeClr>
                </a:solidFill>
              </a:rPr>
              <a:t>Path=/</a:t>
            </a:r>
            <a:r>
              <a:rPr lang="en-US"/>
              <a:t>; </a:t>
            </a:r>
            <a:r>
              <a:rPr lang="en-US">
                <a:solidFill>
                  <a:schemeClr val="accent2"/>
                </a:solidFill>
              </a:rPr>
              <a:t>Domain=.</a:t>
            </a:r>
            <a:r>
              <a:rPr lang="en-US" err="1">
                <a:solidFill>
                  <a:schemeClr val="accent2"/>
                </a:solidFill>
              </a:rPr>
              <a:t>example.com</a:t>
            </a:r>
            <a:r>
              <a:rPr lang="en-US"/>
              <a:t>; </a:t>
            </a:r>
            <a:r>
              <a:rPr lang="en-US" err="1">
                <a:solidFill>
                  <a:schemeClr val="accent5"/>
                </a:solidFill>
              </a:rPr>
              <a:t>HttpOnly</a:t>
            </a:r>
            <a:endParaRPr lang="nb-NO">
              <a:solidFill>
                <a:schemeClr val="accent5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8BED859-2B2A-5CA2-F4A0-86F9961618F3}"/>
              </a:ext>
            </a:extLst>
          </p:cNvPr>
          <p:cNvSpPr/>
          <p:nvPr/>
        </p:nvSpPr>
        <p:spPr>
          <a:xfrm>
            <a:off x="206829" y="5620072"/>
            <a:ext cx="1198517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7D9029"/>
                </a:solidFill>
              </a:rPr>
              <a:t>Cookie</a:t>
            </a:r>
            <a:r>
              <a:rPr lang="en-US">
                <a:solidFill>
                  <a:srgbClr val="666666"/>
                </a:solidFill>
              </a:rPr>
              <a:t>:</a:t>
            </a:r>
            <a:r>
              <a:rPr lang="en-US"/>
              <a:t> </a:t>
            </a:r>
            <a:r>
              <a:rPr lang="en-US" err="1"/>
              <a:t>lu</a:t>
            </a:r>
            <a:r>
              <a:rPr lang="en-US"/>
              <a:t>=Rg3vHJZnehYLjVg7qi3bZjzg; </a:t>
            </a:r>
            <a:r>
              <a:rPr lang="en-US" err="1"/>
              <a:t>made_write_conn</a:t>
            </a:r>
            <a:r>
              <a:rPr lang="en-US"/>
              <a:t>=1295214458; </a:t>
            </a:r>
            <a:r>
              <a:rPr lang="en-US" err="1"/>
              <a:t>reg_fb_gate</a:t>
            </a:r>
            <a:r>
              <a:rPr lang="en-US"/>
              <a:t>=deleted </a:t>
            </a:r>
            <a:endParaRPr lang="nb-NO"/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053BC311-73E4-528A-954E-7CB4A1F9F414}"/>
              </a:ext>
            </a:extLst>
          </p:cNvPr>
          <p:cNvSpPr/>
          <p:nvPr/>
        </p:nvSpPr>
        <p:spPr>
          <a:xfrm>
            <a:off x="321129" y="2018671"/>
            <a:ext cx="1338943" cy="690380"/>
          </a:xfrm>
          <a:prstGeom prst="rightArrow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sz="1300">
              <a:ln w="0"/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latin typeface="DIN OT Light" charset="0"/>
              <a:ea typeface="DIN OT Light" charset="0"/>
              <a:cs typeface="DIN OT Light" charset="0"/>
            </a:endParaRP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BE964C3D-C4BD-BF01-BFAC-BB72D740EA76}"/>
              </a:ext>
            </a:extLst>
          </p:cNvPr>
          <p:cNvSpPr/>
          <p:nvPr/>
        </p:nvSpPr>
        <p:spPr>
          <a:xfrm rot="10800000">
            <a:off x="321129" y="4490706"/>
            <a:ext cx="1338943" cy="690380"/>
          </a:xfrm>
          <a:prstGeom prst="rightArrow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sz="1300">
              <a:ln w="0"/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latin typeface="DIN OT Light" charset="0"/>
              <a:ea typeface="DIN OT Light" charset="0"/>
              <a:cs typeface="DIN OT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48976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F1C9DA-26B8-C0AE-C6B4-912B0FA7E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Andre nevneverdige punkter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DA535F-9577-9256-4751-D6220A34E7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210300" cy="4351338"/>
          </a:xfrm>
        </p:spPr>
        <p:txBody>
          <a:bodyPr/>
          <a:lstStyle/>
          <a:p>
            <a:r>
              <a:rPr lang="nb-NO" dirty="0"/>
              <a:t>Content Security Policy (CSP)</a:t>
            </a:r>
          </a:p>
          <a:p>
            <a:r>
              <a:rPr lang="nb-NO" dirty="0"/>
              <a:t>Cross-</a:t>
            </a:r>
            <a:r>
              <a:rPr lang="nb-NO" dirty="0" err="1"/>
              <a:t>Origin</a:t>
            </a:r>
            <a:r>
              <a:rPr lang="nb-NO" dirty="0"/>
              <a:t> Resource </a:t>
            </a:r>
            <a:r>
              <a:rPr lang="nb-NO" dirty="0" err="1"/>
              <a:t>Sharing</a:t>
            </a:r>
            <a:r>
              <a:rPr lang="nb-NO" dirty="0"/>
              <a:t> (CORS)</a:t>
            </a:r>
          </a:p>
          <a:p>
            <a:r>
              <a:rPr lang="nb-NO" dirty="0"/>
              <a:t>HTTPS (SSL/TLS)</a:t>
            </a:r>
          </a:p>
          <a:p>
            <a:endParaRPr lang="nb-NO" dirty="0"/>
          </a:p>
          <a:p>
            <a:r>
              <a:rPr lang="nb-NO" dirty="0" err="1"/>
              <a:t>Encoding</a:t>
            </a:r>
            <a:endParaRPr lang="nb-NO" dirty="0"/>
          </a:p>
          <a:p>
            <a:endParaRPr lang="nb-NO" dirty="0"/>
          </a:p>
        </p:txBody>
      </p:sp>
      <p:pic>
        <p:nvPicPr>
          <p:cNvPr id="2052" name="Picture 4" descr="Paddy McGuinness and Peter Kay as doormen Max and Paddy in Phoenix Nights">
            <a:extLst>
              <a:ext uri="{FF2B5EF4-FFF2-40B4-BE49-F238E27FC236}">
                <a16:creationId xmlns:a16="http://schemas.microsoft.com/office/drawing/2014/main" id="{BE1F4658-6ED1-E81A-A8A4-7471ECA884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23641" y="3429001"/>
            <a:ext cx="4595546" cy="286851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2026150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652AA461-77F5-0AC6-193C-A682517E7E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Øvelse: En veldig enkel web-server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827F6D4-0AC2-169F-8199-7032C7A11F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71634" y="1027906"/>
            <a:ext cx="7248732" cy="4434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40183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4DC64A-EF0D-E519-5DD8-186817D160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OSI Network </a:t>
            </a:r>
            <a:r>
              <a:rPr lang="nb-NO" err="1"/>
              <a:t>stack</a:t>
            </a:r>
            <a:endParaRPr lang="nb-NO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98AFCC-30B4-CF73-B2DC-0E9C67C906A8}"/>
              </a:ext>
            </a:extLst>
          </p:cNvPr>
          <p:cNvSpPr txBox="1"/>
          <p:nvPr/>
        </p:nvSpPr>
        <p:spPr>
          <a:xfrm>
            <a:off x="5952066" y="630820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nb-NO" err="1">
                <a:solidFill>
                  <a:schemeClr val="accent1"/>
                </a:solidFill>
              </a:rPr>
              <a:t>https</a:t>
            </a:r>
            <a:r>
              <a:rPr lang="nb-NO">
                <a:solidFill>
                  <a:schemeClr val="accent1"/>
                </a:solidFill>
              </a:rPr>
              <a:t>://</a:t>
            </a:r>
            <a:r>
              <a:rPr lang="nb-NO" err="1">
                <a:solidFill>
                  <a:schemeClr val="accent1"/>
                </a:solidFill>
              </a:rPr>
              <a:t>en.wikipedia.org</a:t>
            </a:r>
            <a:r>
              <a:rPr lang="nb-NO">
                <a:solidFill>
                  <a:schemeClr val="accent1"/>
                </a:solidFill>
              </a:rPr>
              <a:t>/wiki/</a:t>
            </a:r>
            <a:r>
              <a:rPr lang="nb-NO" err="1">
                <a:solidFill>
                  <a:schemeClr val="accent1"/>
                </a:solidFill>
              </a:rPr>
              <a:t>OSI_model</a:t>
            </a:r>
            <a:endParaRPr lang="nb-NO">
              <a:solidFill>
                <a:schemeClr val="accent1"/>
              </a:solidFill>
            </a:endParaRP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BF8B8FB2-8B6F-C43E-ED69-CAE9094442D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78487481"/>
              </p:ext>
            </p:extLst>
          </p:nvPr>
        </p:nvGraphicFramePr>
        <p:xfrm>
          <a:off x="2032000" y="1447800"/>
          <a:ext cx="8128000" cy="46905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1468005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45100-B0EF-4DDC-5E47-341C12A796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TCP/IP </a:t>
            </a:r>
            <a:r>
              <a:rPr lang="nb-NO" err="1"/>
              <a:t>stack</a:t>
            </a:r>
            <a:endParaRPr lang="nb-NO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02D724-75BD-65A4-5B03-D5D391A1123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49975" y="1355465"/>
            <a:ext cx="10292048" cy="486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5424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FF71F1-4F66-BFDA-5881-5D5CC923B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Kursplan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0BDB924-E500-E4FE-4765-096C9EBD62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/>
        </p:blipFill>
        <p:spPr>
          <a:xfrm>
            <a:off x="838200" y="2572946"/>
            <a:ext cx="10515600" cy="2856696"/>
          </a:xfrm>
        </p:spPr>
      </p:pic>
    </p:spTree>
    <p:extLst>
      <p:ext uri="{BB962C8B-B14F-4D97-AF65-F5344CB8AC3E}">
        <p14:creationId xmlns:p14="http://schemas.microsoft.com/office/powerpoint/2010/main" val="26524469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68055-D741-EF78-72E8-D7793DA9B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DNS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138C719-5F73-DD42-70EA-0EF51E3255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36093" y="1174418"/>
            <a:ext cx="6114245" cy="4722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DE4BEA7-CCD8-9009-D3D1-4739AF134964}"/>
              </a:ext>
            </a:extLst>
          </p:cNvPr>
          <p:cNvSpPr txBox="1"/>
          <p:nvPr/>
        </p:nvSpPr>
        <p:spPr>
          <a:xfrm>
            <a:off x="1089600" y="2361063"/>
            <a:ext cx="1451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nb-NO" err="1">
                <a:latin typeface="Consolas" panose="020B0609020204030204" pitchFamily="49" charset="0"/>
                <a:cs typeface="Consolas" panose="020B0609020204030204" pitchFamily="49" charset="0"/>
              </a:rPr>
              <a:t>etc</a:t>
            </a:r>
            <a:r>
              <a:rPr lang="nb-NO">
                <a:latin typeface="Consolas" panose="020B0609020204030204" pitchFamily="49" charset="0"/>
                <a:cs typeface="Consolas" panose="020B0609020204030204" pitchFamily="49" charset="0"/>
              </a:rPr>
              <a:t>/hosts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9EC1EA-E809-3ABC-6524-9F2B7C40EFF2}"/>
              </a:ext>
            </a:extLst>
          </p:cNvPr>
          <p:cNvSpPr txBox="1"/>
          <p:nvPr/>
        </p:nvSpPr>
        <p:spPr>
          <a:xfrm>
            <a:off x="1089600" y="2837117"/>
            <a:ext cx="4870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0" i="0">
                <a:solidFill>
                  <a:srgbClr val="0A0A2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C:\Windows\System32\drivers\etc\hosts</a:t>
            </a:r>
            <a:endParaRPr lang="nb-NO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8992BE2D-4B4C-A73E-574E-9C15CD10931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0606" y="2396378"/>
            <a:ext cx="242944" cy="298702"/>
          </a:xfrm>
          <a:prstGeom prst="rect">
            <a:avLst/>
          </a:prstGeom>
        </p:spPr>
      </p:pic>
      <p:pic>
        <p:nvPicPr>
          <p:cNvPr id="16" name="Picture 15" descr="Shape&#10;&#10;Description automatically generated with medium confidence">
            <a:extLst>
              <a:ext uri="{FF2B5EF4-FFF2-40B4-BE49-F238E27FC236}">
                <a16:creationId xmlns:a16="http://schemas.microsoft.com/office/drawing/2014/main" id="{BADF2AEB-2457-914B-3760-4226560EF72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4449" y="2901665"/>
            <a:ext cx="382171" cy="30603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326A6D5-852F-CCCB-F1AF-04B106CA3446}"/>
              </a:ext>
            </a:extLst>
          </p:cNvPr>
          <p:cNvSpPr txBox="1"/>
          <p:nvPr/>
        </p:nvSpPr>
        <p:spPr>
          <a:xfrm>
            <a:off x="898711" y="3876824"/>
            <a:ext cx="2464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err="1">
                <a:latin typeface="Consolas" panose="020B0609020204030204" pitchFamily="49" charset="0"/>
                <a:cs typeface="Consolas" panose="020B0609020204030204" pitchFamily="49" charset="0"/>
              </a:rPr>
              <a:t>nslookup</a:t>
            </a:r>
            <a:r>
              <a:rPr lang="nb-NO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nb-NO" err="1">
                <a:latin typeface="Consolas" panose="020B0609020204030204" pitchFamily="49" charset="0"/>
                <a:cs typeface="Consolas" panose="020B0609020204030204" pitchFamily="49" charset="0"/>
              </a:rPr>
              <a:t>www.ap.no</a:t>
            </a:r>
            <a:endParaRPr lang="nb-NO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91606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E1731BBF-016B-BA66-CA58-AE6DBB4844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175" y="0"/>
            <a:ext cx="8339236" cy="6858000"/>
          </a:xfrm>
          <a:prstGeom prst="rect">
            <a:avLst/>
          </a:prstGeom>
        </p:spPr>
      </p:pic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CCD79736-9EB7-380F-9F3A-CBB5128DEF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HTTP </a:t>
            </a:r>
            <a:r>
              <a:rPr lang="nb-NO" err="1"/>
              <a:t>flow</a:t>
            </a:r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6222560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B23288FD-ACA3-9EC1-4D21-ED30A42D85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Demo: </a:t>
            </a:r>
            <a:r>
              <a:rPr lang="nb-NO" err="1"/>
              <a:t>Wireshark</a:t>
            </a:r>
            <a:endParaRPr lang="nb-NO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A6676E0-5C7B-6080-5B97-1A1D31C127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01996" y="1887641"/>
            <a:ext cx="9388007" cy="2595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A03A2D9-7569-526C-137C-B6755123905A}"/>
              </a:ext>
            </a:extLst>
          </p:cNvPr>
          <p:cNvSpPr txBox="1"/>
          <p:nvPr/>
        </p:nvSpPr>
        <p:spPr>
          <a:xfrm>
            <a:off x="8305015" y="6319828"/>
            <a:ext cx="36890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nb-NO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https</a:t>
            </a:r>
            <a:r>
              <a:rPr lang="nb-NO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://</a:t>
            </a:r>
            <a:r>
              <a:rPr lang="nb-NO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www.wireshark.org</a:t>
            </a:r>
            <a:r>
              <a:rPr lang="nb-NO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B2A3D3-C821-6CBD-EDD5-D3A7BD8912A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882742" y="264768"/>
            <a:ext cx="3110901" cy="2639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6178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erson writing on a piece of paper&#10;&#10;Description automatically generated with medium confidence">
            <a:extLst>
              <a:ext uri="{FF2B5EF4-FFF2-40B4-BE49-F238E27FC236}">
                <a16:creationId xmlns:a16="http://schemas.microsoft.com/office/drawing/2014/main" id="{9A60EF27-3C67-5059-38FB-CC4E5B4EAA9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alphaModFix amt="5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886119"/>
            <a:ext cx="12192000" cy="812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669BAE1-3957-7B50-B5FE-57851775BC8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b-NO"/>
              <a:t>Arkitektur</a:t>
            </a:r>
          </a:p>
        </p:txBody>
      </p:sp>
    </p:spTree>
    <p:extLst>
      <p:ext uri="{BB962C8B-B14F-4D97-AF65-F5344CB8AC3E}">
        <p14:creationId xmlns:p14="http://schemas.microsoft.com/office/powerpoint/2010/main" val="35022228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ABB56-3A78-83AC-13B7-DC9613DFD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Hva er </a:t>
            </a:r>
            <a:r>
              <a:rPr lang="nb-NO">
                <a:solidFill>
                  <a:schemeClr val="tx1">
                    <a:lumMod val="50000"/>
                    <a:lumOff val="50000"/>
                  </a:schemeClr>
                </a:solidFill>
              </a:rPr>
              <a:t>(software-)</a:t>
            </a:r>
            <a:r>
              <a:rPr lang="nb-NO"/>
              <a:t>arkitektur?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933F65-2EA9-93E7-E3CC-B277F6AAB7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289981" cy="4351338"/>
          </a:xfrm>
        </p:spPr>
        <p:txBody>
          <a:bodyPr/>
          <a:lstStyle/>
          <a:p>
            <a:r>
              <a:rPr lang="nb-NO" dirty="0"/>
              <a:t>En analogi til bygningsarkitektur</a:t>
            </a:r>
          </a:p>
          <a:p>
            <a:r>
              <a:rPr lang="nb-NO" dirty="0"/>
              <a:t>Høynivå struktur</a:t>
            </a:r>
          </a:p>
          <a:p>
            <a:r>
              <a:rPr lang="nb-NO" dirty="0"/>
              <a:t>Avgjørelser som er kostbare å endre</a:t>
            </a:r>
          </a:p>
          <a:p>
            <a:r>
              <a:rPr lang="nb-NO" dirty="0"/>
              <a:t>Deler av løsningen som sannsynligvis ikke endres</a:t>
            </a:r>
          </a:p>
          <a:p>
            <a:r>
              <a:rPr lang="nb-NO" dirty="0"/>
              <a:t>Hvordan systemet utvikler seg over tid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AFE648B0-5BAA-F00A-6787-E5560CD4812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97764683"/>
              </p:ext>
            </p:extLst>
          </p:nvPr>
        </p:nvGraphicFramePr>
        <p:xfrm>
          <a:off x="5128181" y="1172152"/>
          <a:ext cx="673074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B33D6052-46AC-C254-0169-E86B4E7931C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01075" y="1460500"/>
            <a:ext cx="3273604" cy="503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819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Graphic spid="4" grpId="0">
        <p:bldAsOne/>
      </p:bldGraphic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Background pattern&#10;&#10;Description automatically generated">
            <a:extLst>
              <a:ext uri="{FF2B5EF4-FFF2-40B4-BE49-F238E27FC236}">
                <a16:creationId xmlns:a16="http://schemas.microsoft.com/office/drawing/2014/main" id="{32A8EB23-2BDA-5165-71B3-A0D1A2CCC3C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3000"/>
          </a:blip>
          <a:stretch>
            <a:fillRect/>
          </a:stretch>
        </p:blipFill>
        <p:spPr>
          <a:xfrm>
            <a:off x="0" y="0"/>
            <a:ext cx="5299364" cy="6858000"/>
          </a:xfrm>
          <a:prstGeom prst="rect">
            <a:avLst/>
          </a:prstGeom>
          <a:effectLst>
            <a:softEdge rad="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0042FCD-35AA-6931-C434-9D597494D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Noen begreper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8D2E11-9655-601F-295D-2CBEF97AA1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3489960" cy="4351338"/>
          </a:xfrm>
        </p:spPr>
        <p:txBody>
          <a:bodyPr>
            <a:normAutofit/>
          </a:bodyPr>
          <a:lstStyle/>
          <a:p>
            <a:r>
              <a:rPr lang="nb-NO" dirty="0" err="1"/>
              <a:t>Patterns</a:t>
            </a:r>
            <a:endParaRPr lang="nb-NO" dirty="0"/>
          </a:p>
          <a:p>
            <a:r>
              <a:rPr lang="nb-NO" dirty="0"/>
              <a:t>Model</a:t>
            </a:r>
          </a:p>
          <a:p>
            <a:r>
              <a:rPr lang="nb-NO" dirty="0"/>
              <a:t>Domene</a:t>
            </a:r>
          </a:p>
          <a:p>
            <a:r>
              <a:rPr lang="nb-NO" dirty="0" err="1"/>
              <a:t>Repository</a:t>
            </a:r>
            <a:endParaRPr lang="nb-NO" dirty="0"/>
          </a:p>
          <a:p>
            <a:r>
              <a:rPr lang="nb-NO" dirty="0"/>
              <a:t>MVC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271BD6-AABC-3D33-95E8-5004605415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52587" y="1831159"/>
            <a:ext cx="5181600" cy="4351338"/>
          </a:xfrm>
        </p:spPr>
        <p:txBody>
          <a:bodyPr/>
          <a:lstStyle/>
          <a:p>
            <a:r>
              <a:rPr lang="nb-NO" dirty="0" err="1"/>
              <a:t>Persistence</a:t>
            </a:r>
            <a:endParaRPr lang="nb-NO" dirty="0"/>
          </a:p>
          <a:p>
            <a:r>
              <a:rPr lang="nb-NO" dirty="0"/>
              <a:t>Architecture </a:t>
            </a:r>
            <a:r>
              <a:rPr lang="nb-NO" dirty="0" err="1"/>
              <a:t>Viewpoint</a:t>
            </a:r>
            <a:endParaRPr lang="nb-NO" dirty="0"/>
          </a:p>
          <a:p>
            <a:r>
              <a:rPr lang="nb-NO" dirty="0" err="1"/>
              <a:t>Constraints</a:t>
            </a:r>
            <a:endParaRPr lang="nb-NO" dirty="0"/>
          </a:p>
          <a:p>
            <a:r>
              <a:rPr lang="nb-NO" dirty="0"/>
              <a:t>API</a:t>
            </a:r>
          </a:p>
          <a:p>
            <a:r>
              <a:rPr lang="nb-NO" dirty="0"/>
              <a:t>Containers</a:t>
            </a:r>
          </a:p>
          <a:p>
            <a:endParaRPr lang="nb-NO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A16F73-3A7E-F29E-C06F-7CEEBB04836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39414" y="3016578"/>
            <a:ext cx="3968361" cy="3604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13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9F7929A6-8C8A-1AA8-412F-1132801DA6AC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nb-NO" dirty="0" err="1"/>
              <a:t>Spaghetti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683383198"/>
      </p:ext>
    </p:extLst>
  </p:cSld>
  <p:clrMapOvr>
    <a:masterClrMapping/>
  </p:clrMapOvr>
  <p:transition spd="med"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DDAA39-7C36-12A2-99C6-978EE9D7B9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Noen prinsipper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FF26FF-5081-3963-0158-9C73316652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/>
              <a:t>Abstraksjon</a:t>
            </a:r>
          </a:p>
          <a:p>
            <a:r>
              <a:rPr lang="nb-NO" dirty="0"/>
              <a:t>Informasjonsskjuling</a:t>
            </a:r>
          </a:p>
          <a:p>
            <a:r>
              <a:rPr lang="nb-NO" dirty="0"/>
              <a:t>Innkapsling</a:t>
            </a:r>
          </a:p>
          <a:p>
            <a:r>
              <a:rPr lang="nb-NO" dirty="0"/>
              <a:t>Informasjonsflyt</a:t>
            </a:r>
          </a:p>
        </p:txBody>
      </p:sp>
      <p:pic>
        <p:nvPicPr>
          <p:cNvPr id="5" name="Picture 4" descr="A black rectangle with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A883BD73-8214-29EA-89E6-37EACEF3466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5179" y="2237399"/>
            <a:ext cx="405501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1830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670930AE-65E1-B8F3-BF62-ADF96F6EE2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Felles for backend-arkitekturer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1D60BF-38DA-781C-DE3E-C5A3D8A2747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805143" y="-1"/>
            <a:ext cx="8581718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7400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6C3DAD-018F-E842-D75E-5B4B3367F3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Kvalitetskrav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203392-A3AF-1059-2757-30D55E381C9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nb-NO" dirty="0" err="1"/>
              <a:t>Compliance</a:t>
            </a:r>
            <a:endParaRPr lang="nb-NO" dirty="0"/>
          </a:p>
          <a:p>
            <a:r>
              <a:rPr lang="nb-NO" dirty="0"/>
              <a:t>Compatibility</a:t>
            </a:r>
          </a:p>
          <a:p>
            <a:r>
              <a:rPr lang="nb-NO" dirty="0" err="1"/>
              <a:t>Lisencing</a:t>
            </a:r>
            <a:endParaRPr lang="nb-NO" dirty="0"/>
          </a:p>
          <a:p>
            <a:r>
              <a:rPr lang="nb-NO" dirty="0"/>
              <a:t>Technology</a:t>
            </a:r>
          </a:p>
          <a:p>
            <a:r>
              <a:rPr lang="nb-NO" dirty="0"/>
              <a:t>Price</a:t>
            </a:r>
          </a:p>
          <a:p>
            <a:r>
              <a:rPr lang="nb-NO" dirty="0" err="1"/>
              <a:t>Interoperability</a:t>
            </a:r>
            <a:endParaRPr lang="nb-NO" dirty="0"/>
          </a:p>
          <a:p>
            <a:r>
              <a:rPr lang="nb-NO" dirty="0" err="1"/>
              <a:t>Efficiency</a:t>
            </a:r>
            <a:endParaRPr lang="nb-NO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223632-C04F-B6D3-6A9B-78588CA2F94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nb-NO" dirty="0" err="1"/>
              <a:t>Maintainability</a:t>
            </a:r>
            <a:endParaRPr lang="nb-NO" dirty="0"/>
          </a:p>
          <a:p>
            <a:r>
              <a:rPr lang="nb-NO" dirty="0" err="1"/>
              <a:t>Availability</a:t>
            </a:r>
            <a:endParaRPr lang="nb-NO" dirty="0"/>
          </a:p>
          <a:p>
            <a:r>
              <a:rPr lang="nb-NO" dirty="0" err="1"/>
              <a:t>Scalability</a:t>
            </a:r>
            <a:endParaRPr lang="nb-NO" dirty="0"/>
          </a:p>
          <a:p>
            <a:r>
              <a:rPr lang="nb-NO" dirty="0" err="1"/>
              <a:t>Safety</a:t>
            </a:r>
            <a:r>
              <a:rPr lang="nb-NO" dirty="0"/>
              <a:t>/Security</a:t>
            </a:r>
          </a:p>
          <a:p>
            <a:r>
              <a:rPr lang="nb-NO" dirty="0" err="1"/>
              <a:t>Accesibility</a:t>
            </a:r>
            <a:endParaRPr lang="nb-NO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93A4131-A221-939A-9420-C97F9BF0A8E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55342">
            <a:off x="8573068" y="2774234"/>
            <a:ext cx="3802706" cy="3802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421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83FF6BA5-5E42-0ED9-2B5F-3E94E936814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17026" y="995480"/>
            <a:ext cx="3090190" cy="448742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5" descr="A picture containing text, linedrawing&#10;&#10;Description automatically generated">
            <a:extLst>
              <a:ext uri="{FF2B5EF4-FFF2-40B4-BE49-F238E27FC236}">
                <a16:creationId xmlns:a16="http://schemas.microsoft.com/office/drawing/2014/main" id="{61A4E924-D0BA-830A-8D9F-68F3E758314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77887" y="1001232"/>
            <a:ext cx="3197088" cy="447592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2FBB3CC-1041-347B-6348-954A8CEC0EE8}"/>
              </a:ext>
            </a:extLst>
          </p:cNvPr>
          <p:cNvSpPr txBox="1"/>
          <p:nvPr/>
        </p:nvSpPr>
        <p:spPr>
          <a:xfrm>
            <a:off x="1977887" y="5656060"/>
            <a:ext cx="3197088" cy="87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dirty="0">
                <a:latin typeface="Zapfino" panose="03030300040707070C03" pitchFamily="66" charset="77"/>
                <a:ea typeface="CMU Typewriter Text" panose="02000609000000000000" pitchFamily="49" charset="0"/>
                <a:cs typeface="CMU Typewriter Text" panose="02000609000000000000" pitchFamily="49" charset="0"/>
              </a:rPr>
              <a:t>Øyvind Skaar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81AE93-72AC-6843-A80F-2DFB8ACD1403}"/>
              </a:ext>
            </a:extLst>
          </p:cNvPr>
          <p:cNvSpPr txBox="1"/>
          <p:nvPr/>
        </p:nvSpPr>
        <p:spPr>
          <a:xfrm>
            <a:off x="6967330" y="5656060"/>
            <a:ext cx="3197088" cy="87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dirty="0">
                <a:latin typeface="Zapfino" panose="03030300040707070C03" pitchFamily="66" charset="77"/>
                <a:ea typeface="CMU Typewriter Text" panose="02000609000000000000" pitchFamily="49" charset="0"/>
                <a:cs typeface="CMU Typewriter Text" panose="02000609000000000000" pitchFamily="49" charset="0"/>
              </a:rPr>
              <a:t>Vegard Veiset</a:t>
            </a: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16595EC8-15B9-214E-8A48-910D5BFE01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Hvem er vi?</a:t>
            </a:r>
          </a:p>
        </p:txBody>
      </p:sp>
    </p:spTree>
    <p:extLst>
      <p:ext uri="{BB962C8B-B14F-4D97-AF65-F5344CB8AC3E}">
        <p14:creationId xmlns:p14="http://schemas.microsoft.com/office/powerpoint/2010/main" val="36773276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mountain, sky, outdoor, nature&#10;&#10;Description automatically generated">
            <a:extLst>
              <a:ext uri="{FF2B5EF4-FFF2-40B4-BE49-F238E27FC236}">
                <a16:creationId xmlns:a16="http://schemas.microsoft.com/office/drawing/2014/main" id="{1A27115C-5587-8B15-55AB-6E8DD98B18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72278" y="-238539"/>
            <a:ext cx="12549808" cy="948193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1F5F1AD-E5F6-A111-12A9-5C641F79A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Hva med sky?</a:t>
            </a:r>
          </a:p>
        </p:txBody>
      </p:sp>
    </p:spTree>
    <p:extLst>
      <p:ext uri="{BB962C8B-B14F-4D97-AF65-F5344CB8AC3E}">
        <p14:creationId xmlns:p14="http://schemas.microsoft.com/office/powerpoint/2010/main" val="25846535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E8CB3-59C0-3971-FCD6-6CDC189B7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Domain</a:t>
            </a:r>
            <a:r>
              <a:rPr lang="nb-NO" dirty="0"/>
              <a:t> Driven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4E5CBD-9055-7570-2138-B2ED84AD213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nb-NO" dirty="0" err="1"/>
              <a:t>Domain</a:t>
            </a:r>
            <a:r>
              <a:rPr lang="nb-NO" dirty="0"/>
              <a:t> -&gt; </a:t>
            </a:r>
            <a:r>
              <a:rPr lang="nb-NO" dirty="0" err="1"/>
              <a:t>Context</a:t>
            </a:r>
            <a:r>
              <a:rPr lang="nb-NO" dirty="0"/>
              <a:t> -&gt; </a:t>
            </a:r>
            <a:r>
              <a:rPr lang="nb-NO" dirty="0" err="1"/>
              <a:t>Domain</a:t>
            </a:r>
            <a:r>
              <a:rPr lang="nb-NO" dirty="0"/>
              <a:t> Model</a:t>
            </a:r>
          </a:p>
          <a:p>
            <a:r>
              <a:rPr lang="nb-NO" dirty="0" err="1"/>
              <a:t>Ubiquitous</a:t>
            </a:r>
            <a:r>
              <a:rPr lang="nb-NO" dirty="0"/>
              <a:t> </a:t>
            </a:r>
            <a:r>
              <a:rPr lang="nb-NO" dirty="0" err="1"/>
              <a:t>language</a:t>
            </a:r>
            <a:endParaRPr lang="nb-NO" dirty="0"/>
          </a:p>
          <a:p>
            <a:r>
              <a:rPr lang="nb-NO" dirty="0"/>
              <a:t>Model</a:t>
            </a:r>
          </a:p>
          <a:p>
            <a:pPr lvl="1"/>
            <a:r>
              <a:rPr lang="nb-NO" dirty="0" err="1"/>
              <a:t>Entity</a:t>
            </a:r>
            <a:endParaRPr lang="nb-NO" dirty="0"/>
          </a:p>
          <a:p>
            <a:pPr lvl="1"/>
            <a:r>
              <a:rPr lang="nb-NO" dirty="0"/>
              <a:t>Value </a:t>
            </a:r>
            <a:r>
              <a:rPr lang="nb-NO" dirty="0" err="1"/>
              <a:t>object</a:t>
            </a:r>
            <a:endParaRPr lang="nb-NO" dirty="0"/>
          </a:p>
          <a:p>
            <a:pPr lvl="1"/>
            <a:r>
              <a:rPr lang="nb-NO" dirty="0" err="1"/>
              <a:t>Event</a:t>
            </a:r>
            <a:endParaRPr lang="nb-NO" dirty="0"/>
          </a:p>
          <a:p>
            <a:pPr lvl="1"/>
            <a:r>
              <a:rPr lang="nb-NO" dirty="0" err="1"/>
              <a:t>Aggregate</a:t>
            </a:r>
            <a:r>
              <a:rPr lang="nb-NO" dirty="0"/>
              <a:t> </a:t>
            </a:r>
            <a:r>
              <a:rPr lang="nb-NO" dirty="0" err="1"/>
              <a:t>roots</a:t>
            </a:r>
            <a:endParaRPr lang="nb-NO" dirty="0"/>
          </a:p>
        </p:txBody>
      </p:sp>
      <p:pic>
        <p:nvPicPr>
          <p:cNvPr id="1026" name="Picture 2" descr="30 Domain Driven Design mais qualificados 2022 | guiadigital.info">
            <a:extLst>
              <a:ext uri="{FF2B5EF4-FFF2-40B4-BE49-F238E27FC236}">
                <a16:creationId xmlns:a16="http://schemas.microsoft.com/office/drawing/2014/main" id="{58A9FF4D-CA34-9B11-13C3-76A5F50CF1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660904">
            <a:off x="7634013" y="983267"/>
            <a:ext cx="3304494" cy="466570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79582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D0A6B9D9-8E32-3D7D-4E63-1CDADD591C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405441">
            <a:off x="4335548" y="2320067"/>
            <a:ext cx="5283200" cy="29601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68EA7C4-745F-5646-E22E-4641CA129C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Messaging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85DF5CB-0DB8-7FAC-674B-800F6F26C8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8200" y="2291080"/>
            <a:ext cx="4445000" cy="3175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2364865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14BD5-7163-6C61-EDDC-F0478F1B3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N-Tier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4A0819D-A426-6807-C220-5AC27DFA49D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nb-NO" dirty="0"/>
              <a:t>👍🏻</a:t>
            </a:r>
          </a:p>
          <a:p>
            <a:pPr lvl="1"/>
            <a:r>
              <a:rPr lang="nb-NO" dirty="0"/>
              <a:t>Lagdeling gir tydelig abstraksjon</a:t>
            </a:r>
          </a:p>
          <a:p>
            <a:pPr lvl="1"/>
            <a:r>
              <a:rPr lang="nb-NO" dirty="0"/>
              <a:t>Lett å forstå</a:t>
            </a:r>
          </a:p>
          <a:p>
            <a:pPr marL="0" indent="0">
              <a:buNone/>
            </a:pPr>
            <a:r>
              <a:rPr lang="nb-NO" dirty="0"/>
              <a:t>👎🏻</a:t>
            </a:r>
          </a:p>
          <a:p>
            <a:pPr lvl="1"/>
            <a:r>
              <a:rPr lang="nb-NO" dirty="0"/>
              <a:t>Monolittisk</a:t>
            </a:r>
          </a:p>
          <a:p>
            <a:pPr lvl="1"/>
            <a:r>
              <a:rPr lang="nb-NO" dirty="0"/>
              <a:t>For komplisert for små løsninger</a:t>
            </a:r>
          </a:p>
          <a:p>
            <a:pPr lvl="1"/>
            <a:r>
              <a:rPr lang="nb-NO" dirty="0"/>
              <a:t>Gir mye </a:t>
            </a:r>
            <a:r>
              <a:rPr lang="nb-NO" dirty="0" err="1"/>
              <a:t>boilerplate</a:t>
            </a:r>
            <a:r>
              <a:rPr lang="nb-NO" dirty="0"/>
              <a:t> i CRUD-applikasjoner</a:t>
            </a:r>
          </a:p>
          <a:p>
            <a:pPr lvl="1"/>
            <a:r>
              <a:rPr lang="nb-NO" dirty="0"/>
              <a:t>Mye delt kode kan gi vedlikeholdskostnader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528C6C92-A8DD-00BE-E5E0-059BA4AD03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8709" y="1412875"/>
            <a:ext cx="43942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68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7E5F0-6937-234E-65BA-ECFDB400B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Vertical</a:t>
            </a:r>
            <a:r>
              <a:rPr lang="nb-NO" dirty="0"/>
              <a:t> </a:t>
            </a:r>
            <a:r>
              <a:rPr lang="nb-NO" dirty="0" err="1"/>
              <a:t>slicing</a:t>
            </a:r>
            <a:endParaRPr lang="nb-NO" dirty="0"/>
          </a:p>
        </p:txBody>
      </p:sp>
      <p:pic>
        <p:nvPicPr>
          <p:cNvPr id="6" name="Content Placeholder 5" descr="A picture containing chart&#10;&#10;Description automatically generated">
            <a:extLst>
              <a:ext uri="{FF2B5EF4-FFF2-40B4-BE49-F238E27FC236}">
                <a16:creationId xmlns:a16="http://schemas.microsoft.com/office/drawing/2014/main" id="{35D6B996-81C4-50A1-B812-9134120905A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426720" y="1181460"/>
            <a:ext cx="5107063" cy="5279063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0CFA8A-BC53-DB46-D3E7-EA702D767F1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nb-NO" dirty="0"/>
              <a:t>👍🏻</a:t>
            </a:r>
          </a:p>
          <a:p>
            <a:pPr lvl="1"/>
            <a:r>
              <a:rPr lang="nb-NO" dirty="0"/>
              <a:t>Mindre kodedeling gir færre sideeffekt-feil</a:t>
            </a:r>
          </a:p>
          <a:p>
            <a:pPr lvl="1"/>
            <a:r>
              <a:rPr lang="nb-NO" dirty="0"/>
              <a:t>Lett å finne fram i koden</a:t>
            </a:r>
          </a:p>
          <a:p>
            <a:pPr lvl="1"/>
            <a:r>
              <a:rPr lang="nb-NO" dirty="0"/>
              <a:t>Ansvar kan fordeles tydeligere mellom team</a:t>
            </a:r>
          </a:p>
          <a:p>
            <a:pPr marL="0" indent="0">
              <a:buNone/>
            </a:pPr>
            <a:r>
              <a:rPr lang="nb-NO" dirty="0"/>
              <a:t>👎🏻</a:t>
            </a:r>
          </a:p>
          <a:p>
            <a:pPr lvl="1"/>
            <a:r>
              <a:rPr lang="nb-NO" dirty="0"/>
              <a:t>Mye duplisering</a:t>
            </a:r>
          </a:p>
          <a:p>
            <a:pPr lvl="1"/>
            <a:r>
              <a:rPr lang="nb-NO" dirty="0"/>
              <a:t>Vanskeligere å gjøre felles </a:t>
            </a:r>
            <a:r>
              <a:rPr lang="nb-NO" dirty="0" err="1"/>
              <a:t>refakturering</a:t>
            </a:r>
            <a:endParaRPr lang="nb-NO" dirty="0"/>
          </a:p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367303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14BD5-7163-6C61-EDDC-F0478F1B3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Microservices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4A0819D-A426-6807-C220-5AC27DFA49D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nb-NO" dirty="0"/>
              <a:t>👍🏻</a:t>
            </a:r>
          </a:p>
          <a:p>
            <a:pPr lvl="1"/>
            <a:r>
              <a:rPr lang="nb-NO" dirty="0"/>
              <a:t>Lett å skalere ut</a:t>
            </a:r>
          </a:p>
          <a:p>
            <a:pPr lvl="1"/>
            <a:r>
              <a:rPr lang="nb-NO" dirty="0"/>
              <a:t>Veldig god isolering av hver tjeneste</a:t>
            </a:r>
          </a:p>
          <a:p>
            <a:pPr marL="0" indent="0">
              <a:buNone/>
            </a:pPr>
            <a:r>
              <a:rPr lang="nb-NO" dirty="0"/>
              <a:t>👎🏻</a:t>
            </a:r>
          </a:p>
          <a:p>
            <a:pPr lvl="1"/>
            <a:r>
              <a:rPr lang="nb-NO" dirty="0"/>
              <a:t>Mye duplisering av innsats og kode</a:t>
            </a:r>
          </a:p>
          <a:p>
            <a:pPr lvl="1"/>
            <a:r>
              <a:rPr lang="nb-NO" dirty="0"/>
              <a:t>Kompleksitet dukker opp i driften</a:t>
            </a:r>
          </a:p>
          <a:p>
            <a:pPr lvl="1"/>
            <a:r>
              <a:rPr lang="nb-NO" dirty="0"/>
              <a:t>Mye nettverkstrafikk</a:t>
            </a:r>
          </a:p>
          <a:p>
            <a:pPr lvl="1"/>
            <a:r>
              <a:rPr lang="nb-NO" dirty="0"/>
              <a:t>Krav til felles data («masterdata») kan være utfordrende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8C6C92-A8DD-00BE-E5E0-059BA4AD034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208709" y="1420195"/>
            <a:ext cx="4394200" cy="5065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026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14BD5-7163-6C61-EDDC-F0478F1B3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Event</a:t>
            </a:r>
            <a:r>
              <a:rPr lang="nb-NO" dirty="0"/>
              <a:t> driven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4A0819D-A426-6807-C220-5AC27DFA49D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nb-NO" dirty="0"/>
              <a:t>👍🏻</a:t>
            </a:r>
          </a:p>
          <a:p>
            <a:pPr lvl="1"/>
            <a:r>
              <a:rPr lang="nb-NO" dirty="0"/>
              <a:t>Mange ulike databaser kan dekke ulike behov for lesing</a:t>
            </a:r>
          </a:p>
          <a:p>
            <a:pPr lvl="1"/>
            <a:r>
              <a:rPr lang="nb-NO" dirty="0"/>
              <a:t>All historikk er lagret</a:t>
            </a:r>
          </a:p>
          <a:p>
            <a:pPr marL="0" indent="0">
              <a:buNone/>
            </a:pPr>
            <a:r>
              <a:rPr lang="nb-NO" dirty="0"/>
              <a:t>👎🏻</a:t>
            </a:r>
          </a:p>
          <a:p>
            <a:pPr lvl="1"/>
            <a:r>
              <a:rPr lang="nb-NO" dirty="0" err="1"/>
              <a:t>Event</a:t>
            </a:r>
            <a:r>
              <a:rPr lang="nb-NO" dirty="0"/>
              <a:t>-store vokser og vokser</a:t>
            </a:r>
          </a:p>
          <a:p>
            <a:pPr lvl="1"/>
            <a:r>
              <a:rPr lang="nb-NO" dirty="0" err="1"/>
              <a:t>Versjonering</a:t>
            </a:r>
            <a:r>
              <a:rPr lang="nb-NO" dirty="0"/>
              <a:t> av </a:t>
            </a:r>
            <a:r>
              <a:rPr lang="nb-NO" dirty="0" err="1"/>
              <a:t>events</a:t>
            </a:r>
            <a:r>
              <a:rPr lang="nb-NO" dirty="0"/>
              <a:t> og </a:t>
            </a:r>
            <a:r>
              <a:rPr lang="nb-NO" dirty="0" err="1"/>
              <a:t>bakoverkompatibilitet</a:t>
            </a:r>
            <a:r>
              <a:rPr lang="nb-NO" dirty="0"/>
              <a:t> er krevende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8C6C92-A8DD-00BE-E5E0-059BA4AD034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208709" y="1484223"/>
            <a:ext cx="4394200" cy="4937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506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14BD5-7163-6C61-EDDC-F0478F1B3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CQRS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4A0819D-A426-6807-C220-5AC27DFA49D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nb-NO" dirty="0"/>
              <a:t>👍🏻</a:t>
            </a:r>
          </a:p>
          <a:p>
            <a:pPr lvl="1"/>
            <a:r>
              <a:rPr lang="nb-NO" dirty="0"/>
              <a:t>Egen modell (og </a:t>
            </a:r>
            <a:r>
              <a:rPr lang="nb-NO" dirty="0" err="1"/>
              <a:t>evt</a:t>
            </a:r>
            <a:r>
              <a:rPr lang="nb-NO" dirty="0"/>
              <a:t> database) for lesing kan øke ytelsen på lesing.</a:t>
            </a:r>
          </a:p>
          <a:p>
            <a:pPr lvl="1"/>
            <a:r>
              <a:rPr lang="nb-NO" dirty="0"/>
              <a:t>Skriving kan gjøres asynkront ved behov</a:t>
            </a:r>
          </a:p>
          <a:p>
            <a:pPr lvl="1"/>
            <a:r>
              <a:rPr lang="nb-NO" dirty="0"/>
              <a:t>Passer godt med </a:t>
            </a:r>
            <a:r>
              <a:rPr lang="nb-NO" dirty="0" err="1"/>
              <a:t>messaging-patterns</a:t>
            </a:r>
            <a:endParaRPr lang="nb-NO" dirty="0"/>
          </a:p>
          <a:p>
            <a:pPr lvl="1"/>
            <a:r>
              <a:rPr lang="nb-NO" dirty="0"/>
              <a:t>Lettere å skille forretningslogikk fra datamodellen</a:t>
            </a:r>
          </a:p>
          <a:p>
            <a:pPr marL="0" indent="0">
              <a:buNone/>
            </a:pPr>
            <a:r>
              <a:rPr lang="nb-NO" dirty="0"/>
              <a:t>👎🏻</a:t>
            </a:r>
          </a:p>
          <a:p>
            <a:pPr lvl="1"/>
            <a:r>
              <a:rPr lang="nb-NO" dirty="0"/>
              <a:t>Kan gi mye </a:t>
            </a:r>
            <a:r>
              <a:rPr lang="nb-NO" dirty="0" err="1"/>
              <a:t>boilerplate</a:t>
            </a:r>
            <a:r>
              <a:rPr lang="nb-NO" dirty="0"/>
              <a:t>-kode</a:t>
            </a:r>
          </a:p>
          <a:p>
            <a:pPr lvl="1"/>
            <a:r>
              <a:rPr lang="nb-NO" dirty="0"/>
              <a:t>Er for komplisert for enkle CRUD-applikasjoner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8C6C92-A8DD-00BE-E5E0-059BA4AD034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35280" y="1405024"/>
            <a:ext cx="5267629" cy="5052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496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BAD14-195A-6447-F00E-E79626E85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Onion</a:t>
            </a:r>
            <a:r>
              <a:rPr lang="nb-NO" dirty="0"/>
              <a:t> </a:t>
            </a:r>
            <a:r>
              <a:rPr lang="nb-NO" dirty="0" err="1"/>
              <a:t>architecture</a:t>
            </a:r>
            <a:endParaRPr lang="nb-NO" dirty="0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E85A0931-36DB-9A98-D273-A0247C5F01E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63511278"/>
              </p:ext>
            </p:extLst>
          </p:nvPr>
        </p:nvGraphicFramePr>
        <p:xfrm>
          <a:off x="838200" y="789240"/>
          <a:ext cx="9646478" cy="58898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Right Arrow 5">
            <a:extLst>
              <a:ext uri="{FF2B5EF4-FFF2-40B4-BE49-F238E27FC236}">
                <a16:creationId xmlns:a16="http://schemas.microsoft.com/office/drawing/2014/main" id="{7C841F95-5A1E-64E2-6363-8D59D4EB01BE}"/>
              </a:ext>
            </a:extLst>
          </p:cNvPr>
          <p:cNvSpPr/>
          <p:nvPr/>
        </p:nvSpPr>
        <p:spPr>
          <a:xfrm>
            <a:off x="1962481" y="4174435"/>
            <a:ext cx="1869550" cy="626166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Dependency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2460434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09D80348-738C-8760-7D4F-BFD579F83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Clean</a:t>
            </a:r>
            <a:r>
              <a:rPr lang="nb-NO" dirty="0"/>
              <a:t> </a:t>
            </a:r>
            <a:r>
              <a:rPr lang="nb-NO" dirty="0" err="1"/>
              <a:t>architecture</a:t>
            </a:r>
            <a:endParaRPr lang="nb-NO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30FC3B-009A-0BDB-EE00-169D003A34C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56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8871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E89328-919B-B356-7A83-9CDCEFFFA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Litt om deg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E74E9B5-DF47-0E5A-8AC2-E648B1EFC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892610" cy="4351338"/>
          </a:xfrm>
        </p:spPr>
        <p:txBody>
          <a:bodyPr/>
          <a:lstStyle/>
          <a:p>
            <a:r>
              <a:rPr lang="nb-NO" dirty="0"/>
              <a:t>Hva jeg heter</a:t>
            </a:r>
          </a:p>
          <a:p>
            <a:r>
              <a:rPr lang="nb-NO" dirty="0"/>
              <a:t>Hva jeg jobber med</a:t>
            </a:r>
          </a:p>
          <a:p>
            <a:r>
              <a:rPr lang="nb-NO" dirty="0"/>
              <a:t>Forventninger</a:t>
            </a:r>
          </a:p>
        </p:txBody>
      </p:sp>
      <p:pic>
        <p:nvPicPr>
          <p:cNvPr id="4" name="Picture 3" descr="A picture containing text, stationary, pen, document&#10;&#10;Description automatically generated">
            <a:extLst>
              <a:ext uri="{FF2B5EF4-FFF2-40B4-BE49-F238E27FC236}">
                <a16:creationId xmlns:a16="http://schemas.microsoft.com/office/drawing/2014/main" id="{2A9004FE-628F-4A5A-D4A3-70D51B9613D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30810" y="-162560"/>
            <a:ext cx="44611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1701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5A1035-F248-20F0-4547-C0A4F1B70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Workshop</a:t>
            </a:r>
          </a:p>
        </p:txBody>
      </p:sp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113DE17C-216D-7930-82BF-2165EF4B179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7720" y="1929668"/>
            <a:ext cx="7772400" cy="4563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5042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8EB36-DD01-214D-9C8C-ECDE46760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434" y="96857"/>
            <a:ext cx="5257800" cy="1325563"/>
          </a:xfrm>
        </p:spPr>
        <p:txBody>
          <a:bodyPr/>
          <a:lstStyle/>
          <a:p>
            <a:r>
              <a:rPr lang="nb-NO" dirty="0"/>
              <a:t>Hva er en Webserver?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83F95EB-F09B-D622-0C9F-7A40B5B169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7404" y="243433"/>
            <a:ext cx="5513069" cy="637113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EFF6BAC-5ACB-B288-D845-41B3AA4019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9072" y="4727406"/>
            <a:ext cx="1136048" cy="1136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ow to install and Configure Apache Web Server on Windows">
            <a:extLst>
              <a:ext uri="{FF2B5EF4-FFF2-40B4-BE49-F238E27FC236}">
                <a16:creationId xmlns:a16="http://schemas.microsoft.com/office/drawing/2014/main" id="{ABCCCFB1-1B3D-9177-C107-EDD3BD6CE3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92379" y="4402336"/>
            <a:ext cx="1775059" cy="1220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Load Balancing Microsoft IIS - Loadbalancer">
            <a:extLst>
              <a:ext uri="{FF2B5EF4-FFF2-40B4-BE49-F238E27FC236}">
                <a16:creationId xmlns:a16="http://schemas.microsoft.com/office/drawing/2014/main" id="{2FAF415F-A3EC-0037-13CC-2D39837FA2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88569" y="5530684"/>
            <a:ext cx="2169688" cy="986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Spring Framework 5">
            <a:extLst>
              <a:ext uri="{FF2B5EF4-FFF2-40B4-BE49-F238E27FC236}">
                <a16:creationId xmlns:a16="http://schemas.microsoft.com/office/drawing/2014/main" id="{7C911FA3-AB3D-E998-E57A-DC0AE10322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1872" y="1217328"/>
            <a:ext cx="2389114" cy="1136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What is ASP.NET - An Ultimate Guide to ASP.NET">
            <a:extLst>
              <a:ext uri="{FF2B5EF4-FFF2-40B4-BE49-F238E27FC236}">
                <a16:creationId xmlns:a16="http://schemas.microsoft.com/office/drawing/2014/main" id="{E30F7DAE-5606-B2FA-A5D7-F9628BC7F2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54749" y="1699789"/>
            <a:ext cx="1807016" cy="1537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Jetty - the web server that powers PaperCut | PaperCut">
            <a:extLst>
              <a:ext uri="{FF2B5EF4-FFF2-40B4-BE49-F238E27FC236}">
                <a16:creationId xmlns:a16="http://schemas.microsoft.com/office/drawing/2014/main" id="{36D14E03-3A75-7B19-5B2B-44D2178F96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1872" y="2211525"/>
            <a:ext cx="2871537" cy="1435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JBoss Monitoring and Performance Management - Instana">
            <a:extLst>
              <a:ext uri="{FF2B5EF4-FFF2-40B4-BE49-F238E27FC236}">
                <a16:creationId xmlns:a16="http://schemas.microsoft.com/office/drawing/2014/main" id="{AF60B48E-B215-407B-15BB-F4B3069EFB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8200" y="3334455"/>
            <a:ext cx="1015733" cy="1140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Tomcat exploit variant : host-manager | Certilience">
            <a:extLst>
              <a:ext uri="{FF2B5EF4-FFF2-40B4-BE49-F238E27FC236}">
                <a16:creationId xmlns:a16="http://schemas.microsoft.com/office/drawing/2014/main" id="{ECC84E57-3D69-487A-6F67-80364EC751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71893" y="3334455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69411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64A2D-6D49-472B-A063-5D3B44CA7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Men, hva er egentlig en web server?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FC0203-39CF-A9E9-F466-A82CF09B7B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75043" y="1825625"/>
            <a:ext cx="7278757" cy="4351338"/>
          </a:xfrm>
        </p:spPr>
        <p:txBody>
          <a:bodyPr/>
          <a:lstStyle/>
          <a:p>
            <a:r>
              <a:rPr lang="nb-NO" dirty="0"/>
              <a:t>HTTP</a:t>
            </a:r>
          </a:p>
          <a:p>
            <a:r>
              <a:rPr lang="nb-NO" dirty="0" err="1"/>
              <a:t>Scalable</a:t>
            </a:r>
            <a:endParaRPr lang="nb-NO" dirty="0"/>
          </a:p>
          <a:p>
            <a:r>
              <a:rPr lang="nb-NO" dirty="0" err="1"/>
              <a:t>Stateless</a:t>
            </a:r>
            <a:endParaRPr lang="nb-NO" dirty="0"/>
          </a:p>
          <a:p>
            <a:r>
              <a:rPr lang="nb-NO" dirty="0"/>
              <a:t>Single-</a:t>
            </a:r>
            <a:r>
              <a:rPr lang="nb-NO" dirty="0" err="1"/>
              <a:t>threaded</a:t>
            </a:r>
            <a:r>
              <a:rPr lang="nb-NO" dirty="0"/>
              <a:t> </a:t>
            </a:r>
            <a:r>
              <a:rPr lang="nb-NO" dirty="0" err="1"/>
              <a:t>requests</a:t>
            </a:r>
            <a:endParaRPr lang="nb-NO" dirty="0"/>
          </a:p>
          <a:p>
            <a:r>
              <a:rPr lang="nb-NO" dirty="0"/>
              <a:t>Sikker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AA0068D-923F-3F12-37EC-A7A7B5300A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96" y="1997695"/>
            <a:ext cx="2976122" cy="4780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3976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39458AEB-1970-7A9F-957D-DCDD98498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Middleware</a:t>
            </a:r>
            <a:endParaRPr lang="nb-NO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F573AD9-B255-3014-1D9E-41B57E58282B}"/>
              </a:ext>
            </a:extLst>
          </p:cNvPr>
          <p:cNvGrpSpPr/>
          <p:nvPr/>
        </p:nvGrpSpPr>
        <p:grpSpPr>
          <a:xfrm>
            <a:off x="3325460" y="1690688"/>
            <a:ext cx="4976715" cy="4928772"/>
            <a:chOff x="3325460" y="1690688"/>
            <a:chExt cx="4976715" cy="4928772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6E4DA768-76BF-EB79-3BE2-673FCDF2154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25460" y="2133599"/>
              <a:ext cx="4976715" cy="4485861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306C060-6DA8-6AF5-F7F4-BB01A0DD49A0}"/>
                </a:ext>
              </a:extLst>
            </p:cNvPr>
            <p:cNvSpPr txBox="1"/>
            <p:nvPr/>
          </p:nvSpPr>
          <p:spPr>
            <a:xfrm>
              <a:off x="3641035" y="1690688"/>
              <a:ext cx="9442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nb-NO" err="1"/>
                <a:t>Request</a:t>
              </a:r>
              <a:endParaRPr lang="nb-NO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C9E8C06-7B13-507D-80E0-709219A04BA6}"/>
                </a:ext>
              </a:extLst>
            </p:cNvPr>
            <p:cNvSpPr txBox="1"/>
            <p:nvPr/>
          </p:nvSpPr>
          <p:spPr>
            <a:xfrm>
              <a:off x="7110757" y="1690688"/>
              <a:ext cx="10815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nb-NO" err="1"/>
                <a:t>Response</a:t>
              </a:r>
              <a:endParaRPr lang="nb-NO"/>
            </a:p>
          </p:txBody>
        </p:sp>
      </p:grpSp>
    </p:spTree>
    <p:extLst>
      <p:ext uri="{BB962C8B-B14F-4D97-AF65-F5344CB8AC3E}">
        <p14:creationId xmlns:p14="http://schemas.microsoft.com/office/powerpoint/2010/main" val="14806083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7B341-4054-69EE-FCB2-1390B1838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Uri</a:t>
            </a:r>
          </a:p>
        </p:txBody>
      </p:sp>
      <p:pic>
        <p:nvPicPr>
          <p:cNvPr id="1026" name="Picture 2" descr="URI syntax diagram">
            <a:extLst>
              <a:ext uri="{FF2B5EF4-FFF2-40B4-BE49-F238E27FC236}">
                <a16:creationId xmlns:a16="http://schemas.microsoft.com/office/drawing/2014/main" id="{08FC15D6-878C-11AA-56BB-69EB0C1C0E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2336" y="1499867"/>
            <a:ext cx="11907328" cy="1114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B7F52AB6-B368-E10E-A0CE-66D71CA9E1C6}"/>
              </a:ext>
            </a:extLst>
          </p:cNvPr>
          <p:cNvGrpSpPr/>
          <p:nvPr/>
        </p:nvGrpSpPr>
        <p:grpSpPr>
          <a:xfrm>
            <a:off x="561892" y="2731238"/>
            <a:ext cx="11068215" cy="2703030"/>
            <a:chOff x="561892" y="3076294"/>
            <a:chExt cx="11068215" cy="270303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3668233-67F5-F9C3-EC23-9DBDEF317E7F}"/>
                </a:ext>
              </a:extLst>
            </p:cNvPr>
            <p:cNvSpPr/>
            <p:nvPr/>
          </p:nvSpPr>
          <p:spPr>
            <a:xfrm>
              <a:off x="561892" y="4243371"/>
              <a:ext cx="11068215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nb-NO" sz="2400" err="1">
                  <a:solidFill>
                    <a:schemeClr val="accent1"/>
                  </a:solidFill>
                </a:rPr>
                <a:t>https</a:t>
              </a:r>
              <a:r>
                <a:rPr lang="nb-NO" sz="2400">
                  <a:solidFill>
                    <a:schemeClr val="accent1"/>
                  </a:solidFill>
                </a:rPr>
                <a:t>://en.wikipedia.org:80/w/</a:t>
              </a:r>
              <a:r>
                <a:rPr lang="nb-NO" sz="2400" err="1">
                  <a:solidFill>
                    <a:schemeClr val="accent1"/>
                  </a:solidFill>
                </a:rPr>
                <a:t>index.php?search</a:t>
              </a:r>
              <a:r>
                <a:rPr lang="nb-NO" sz="2400">
                  <a:solidFill>
                    <a:schemeClr val="accent1"/>
                  </a:solidFill>
                </a:rPr>
                <a:t>=</a:t>
              </a:r>
              <a:r>
                <a:rPr lang="nb-NO" sz="2400" err="1">
                  <a:solidFill>
                    <a:schemeClr val="accent1"/>
                  </a:solidFill>
                </a:rPr>
                <a:t>url&amp;title</a:t>
              </a:r>
              <a:r>
                <a:rPr lang="nb-NO" sz="2400">
                  <a:solidFill>
                    <a:schemeClr val="accent1"/>
                  </a:solidFill>
                </a:rPr>
                <a:t>=Special%3ASearch&amp;go=Go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466B11D-D459-AE65-27DB-38894688BD25}"/>
                </a:ext>
              </a:extLst>
            </p:cNvPr>
            <p:cNvSpPr txBox="1"/>
            <p:nvPr/>
          </p:nvSpPr>
          <p:spPr>
            <a:xfrm>
              <a:off x="677693" y="5195524"/>
              <a:ext cx="682930" cy="324498"/>
            </a:xfrm>
            <a:prstGeom prst="rect">
              <a:avLst/>
            </a:prstGeom>
            <a:noFill/>
          </p:spPr>
          <p:txBody>
            <a:bodyPr wrap="none" lIns="54000" tIns="54000" rIns="54000" bIns="54000" rtlCol="0">
              <a:spAutoFit/>
            </a:bodyPr>
            <a:lstStyle/>
            <a:p>
              <a:pPr algn="ctr">
                <a:spcBef>
                  <a:spcPts val="600"/>
                </a:spcBef>
                <a:spcAft>
                  <a:spcPts val="600"/>
                </a:spcAft>
              </a:pPr>
              <a:r>
                <a:rPr lang="nb-NO" sz="1400" err="1">
                  <a:ea typeface="Abadi MT Condensed Light" charset="0"/>
                  <a:cs typeface="Abadi MT Condensed Light" charset="0"/>
                </a:rPr>
                <a:t>Scheme</a:t>
              </a:r>
              <a:endParaRPr lang="nb-NO" sz="1400">
                <a:ea typeface="Abadi MT Condensed Light" charset="0"/>
                <a:cs typeface="Abadi MT Condensed Light" charset="0"/>
              </a:endParaRP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BE751452-1A6A-3F96-81CC-6FFBDD82557F}"/>
                </a:ext>
              </a:extLst>
            </p:cNvPr>
            <p:cNvCxnSpPr>
              <a:cxnSpLocks/>
              <a:stCxn id="6" idx="0"/>
            </p:cNvCxnSpPr>
            <p:nvPr/>
          </p:nvCxnSpPr>
          <p:spPr>
            <a:xfrm flipH="1" flipV="1">
              <a:off x="1016536" y="4701327"/>
              <a:ext cx="2622" cy="494197"/>
            </a:xfrm>
            <a:prstGeom prst="straightConnector1">
              <a:avLst/>
            </a:prstGeom>
            <a:ln w="38100">
              <a:solidFill>
                <a:schemeClr val="accent6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167C38E-572B-463C-C836-53E9EB7494B4}"/>
                </a:ext>
              </a:extLst>
            </p:cNvPr>
            <p:cNvSpPr txBox="1"/>
            <p:nvPr/>
          </p:nvSpPr>
          <p:spPr>
            <a:xfrm>
              <a:off x="2608979" y="5195524"/>
              <a:ext cx="445301" cy="324498"/>
            </a:xfrm>
            <a:prstGeom prst="rect">
              <a:avLst/>
            </a:prstGeom>
            <a:noFill/>
          </p:spPr>
          <p:txBody>
            <a:bodyPr wrap="none" lIns="54000" tIns="54000" rIns="54000" bIns="54000" rtlCol="0">
              <a:spAutoFit/>
            </a:bodyPr>
            <a:lstStyle/>
            <a:p>
              <a:pPr algn="ctr">
                <a:spcBef>
                  <a:spcPts val="600"/>
                </a:spcBef>
                <a:spcAft>
                  <a:spcPts val="600"/>
                </a:spcAft>
              </a:pPr>
              <a:r>
                <a:rPr lang="nb-NO" sz="1400">
                  <a:ea typeface="Abadi MT Condensed Light" charset="0"/>
                  <a:cs typeface="Abadi MT Condensed Light" charset="0"/>
                </a:rPr>
                <a:t>Host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9B71833E-DEED-121A-D12D-1499367BC6A2}"/>
                </a:ext>
              </a:extLst>
            </p:cNvPr>
            <p:cNvCxnSpPr>
              <a:cxnSpLocks/>
              <a:stCxn id="8" idx="0"/>
            </p:cNvCxnSpPr>
            <p:nvPr/>
          </p:nvCxnSpPr>
          <p:spPr>
            <a:xfrm flipH="1" flipV="1">
              <a:off x="2831629" y="4705036"/>
              <a:ext cx="1" cy="490488"/>
            </a:xfrm>
            <a:prstGeom prst="straightConnector1">
              <a:avLst/>
            </a:prstGeom>
            <a:ln w="38100">
              <a:solidFill>
                <a:schemeClr val="accent6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0F99B68-E4D6-76D7-E0A1-28A17E7A8D2A}"/>
                </a:ext>
              </a:extLst>
            </p:cNvPr>
            <p:cNvSpPr txBox="1"/>
            <p:nvPr/>
          </p:nvSpPr>
          <p:spPr>
            <a:xfrm>
              <a:off x="3684762" y="5313020"/>
              <a:ext cx="416447" cy="324498"/>
            </a:xfrm>
            <a:prstGeom prst="rect">
              <a:avLst/>
            </a:prstGeom>
            <a:noFill/>
          </p:spPr>
          <p:txBody>
            <a:bodyPr wrap="none" lIns="54000" tIns="54000" rIns="54000" bIns="54000" rtlCol="0">
              <a:spAutoFit/>
            </a:bodyPr>
            <a:lstStyle/>
            <a:p>
              <a:pPr algn="ctr">
                <a:spcBef>
                  <a:spcPts val="600"/>
                </a:spcBef>
                <a:spcAft>
                  <a:spcPts val="600"/>
                </a:spcAft>
              </a:pPr>
              <a:r>
                <a:rPr lang="nb-NO" sz="1400">
                  <a:ea typeface="Abadi MT Condensed Light" charset="0"/>
                  <a:cs typeface="Abadi MT Condensed Light" charset="0"/>
                </a:rPr>
                <a:t>Port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A3DACD15-6A2E-2A8E-595A-A96AF95ACE1E}"/>
                </a:ext>
              </a:extLst>
            </p:cNvPr>
            <p:cNvCxnSpPr/>
            <p:nvPr/>
          </p:nvCxnSpPr>
          <p:spPr>
            <a:xfrm flipV="1">
              <a:off x="3892986" y="4676213"/>
              <a:ext cx="0" cy="634928"/>
            </a:xfrm>
            <a:prstGeom prst="straightConnector1">
              <a:avLst/>
            </a:prstGeom>
            <a:ln w="38100">
              <a:solidFill>
                <a:schemeClr val="accent6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ight Brace 11">
              <a:extLst>
                <a:ext uri="{FF2B5EF4-FFF2-40B4-BE49-F238E27FC236}">
                  <a16:creationId xmlns:a16="http://schemas.microsoft.com/office/drawing/2014/main" id="{BDD3CF5B-AE48-39C5-5487-C9C2BC9AB5A1}"/>
                </a:ext>
              </a:extLst>
            </p:cNvPr>
            <p:cNvSpPr/>
            <p:nvPr/>
          </p:nvSpPr>
          <p:spPr>
            <a:xfrm rot="5400000">
              <a:off x="4559817" y="4289080"/>
              <a:ext cx="729683" cy="1561599"/>
            </a:xfrm>
            <a:prstGeom prst="rightBrace">
              <a:avLst>
                <a:gd name="adj1" fmla="val 0"/>
                <a:gd name="adj2" fmla="val 52091"/>
              </a:avLst>
            </a:prstGeom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5B66B99-7871-55D4-7BA5-D255C0579CBF}"/>
                </a:ext>
              </a:extLst>
            </p:cNvPr>
            <p:cNvSpPr txBox="1"/>
            <p:nvPr/>
          </p:nvSpPr>
          <p:spPr>
            <a:xfrm>
              <a:off x="4705374" y="5454826"/>
              <a:ext cx="438567" cy="324498"/>
            </a:xfrm>
            <a:prstGeom prst="rect">
              <a:avLst/>
            </a:prstGeom>
            <a:noFill/>
          </p:spPr>
          <p:txBody>
            <a:bodyPr wrap="none" lIns="54000" tIns="54000" rIns="54000" bIns="54000" rtlCol="0">
              <a:spAutoFit/>
            </a:bodyPr>
            <a:lstStyle/>
            <a:p>
              <a:pPr algn="ctr">
                <a:spcBef>
                  <a:spcPts val="600"/>
                </a:spcBef>
                <a:spcAft>
                  <a:spcPts val="600"/>
                </a:spcAft>
              </a:pPr>
              <a:r>
                <a:rPr lang="nb-NO" sz="1400" err="1">
                  <a:ea typeface="Abadi MT Condensed Light" charset="0"/>
                  <a:cs typeface="Abadi MT Condensed Light" charset="0"/>
                </a:rPr>
                <a:t>Path</a:t>
              </a:r>
              <a:endParaRPr lang="nb-NO" sz="1400">
                <a:ea typeface="Abadi MT Condensed Light" charset="0"/>
                <a:cs typeface="Abadi MT Condensed Light" charset="0"/>
              </a:endParaRPr>
            </a:p>
          </p:txBody>
        </p:sp>
        <p:sp>
          <p:nvSpPr>
            <p:cNvPr id="14" name="Right Brace 13">
              <a:extLst>
                <a:ext uri="{FF2B5EF4-FFF2-40B4-BE49-F238E27FC236}">
                  <a16:creationId xmlns:a16="http://schemas.microsoft.com/office/drawing/2014/main" id="{2292C4C3-1CC8-0FDA-FC67-4FBB7ADA2118}"/>
                </a:ext>
              </a:extLst>
            </p:cNvPr>
            <p:cNvSpPr/>
            <p:nvPr/>
          </p:nvSpPr>
          <p:spPr>
            <a:xfrm rot="5400000">
              <a:off x="8311938" y="2312493"/>
              <a:ext cx="729683" cy="5514776"/>
            </a:xfrm>
            <a:prstGeom prst="rightBrace">
              <a:avLst>
                <a:gd name="adj1" fmla="val 0"/>
                <a:gd name="adj2" fmla="val 52091"/>
              </a:avLst>
            </a:prstGeom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35DE593-EED6-9202-0D5D-BA049CE4012D}"/>
                </a:ext>
              </a:extLst>
            </p:cNvPr>
            <p:cNvSpPr txBox="1"/>
            <p:nvPr/>
          </p:nvSpPr>
          <p:spPr>
            <a:xfrm>
              <a:off x="7521742" y="5454826"/>
              <a:ext cx="2039724" cy="324498"/>
            </a:xfrm>
            <a:prstGeom prst="rect">
              <a:avLst/>
            </a:prstGeom>
            <a:noFill/>
          </p:spPr>
          <p:txBody>
            <a:bodyPr wrap="square" lIns="54000" tIns="54000" rIns="54000" bIns="54000" rtlCol="0">
              <a:spAutoFit/>
            </a:bodyPr>
            <a:lstStyle/>
            <a:p>
              <a:pPr algn="ctr">
                <a:spcBef>
                  <a:spcPts val="600"/>
                </a:spcBef>
                <a:spcAft>
                  <a:spcPts val="600"/>
                </a:spcAft>
              </a:pPr>
              <a:r>
                <a:rPr lang="nb-NO" sz="1400">
                  <a:ea typeface="Abadi MT Condensed Light" charset="0"/>
                  <a:cs typeface="Abadi MT Condensed Light" charset="0"/>
                </a:rPr>
                <a:t>Query</a:t>
              </a:r>
            </a:p>
          </p:txBody>
        </p:sp>
        <p:sp>
          <p:nvSpPr>
            <p:cNvPr id="17" name="Right Brace 16">
              <a:extLst>
                <a:ext uri="{FF2B5EF4-FFF2-40B4-BE49-F238E27FC236}">
                  <a16:creationId xmlns:a16="http://schemas.microsoft.com/office/drawing/2014/main" id="{8248A81A-0B35-1487-F6AA-56CFBC180EF3}"/>
                </a:ext>
              </a:extLst>
            </p:cNvPr>
            <p:cNvSpPr/>
            <p:nvPr/>
          </p:nvSpPr>
          <p:spPr>
            <a:xfrm rot="16200000">
              <a:off x="2449601" y="2612078"/>
              <a:ext cx="729683" cy="2445439"/>
            </a:xfrm>
            <a:prstGeom prst="rightBrace">
              <a:avLst>
                <a:gd name="adj1" fmla="val 0"/>
                <a:gd name="adj2" fmla="val 52091"/>
              </a:avLst>
            </a:prstGeom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D67AFD1-97C2-A0E4-80FC-E561B1DA4452}"/>
                </a:ext>
              </a:extLst>
            </p:cNvPr>
            <p:cNvSpPr txBox="1"/>
            <p:nvPr/>
          </p:nvSpPr>
          <p:spPr>
            <a:xfrm>
              <a:off x="2429249" y="3076294"/>
              <a:ext cx="804759" cy="294998"/>
            </a:xfrm>
            <a:prstGeom prst="rect">
              <a:avLst/>
            </a:prstGeom>
            <a:noFill/>
          </p:spPr>
          <p:txBody>
            <a:bodyPr wrap="none" lIns="54000" tIns="54000" rIns="54000" bIns="54000" rtlCol="0">
              <a:spAutoFit/>
            </a:bodyPr>
            <a:lstStyle/>
            <a:p>
              <a:pPr algn="ctr">
                <a:spcBef>
                  <a:spcPts val="600"/>
                </a:spcBef>
                <a:spcAft>
                  <a:spcPts val="600"/>
                </a:spcAft>
              </a:pPr>
              <a:r>
                <a:rPr lang="nb-NO" sz="1400" err="1">
                  <a:ea typeface="Abadi MT Condensed Light" charset="0"/>
                  <a:cs typeface="Abadi MT Condensed Light" charset="0"/>
                </a:rPr>
                <a:t>Authority</a:t>
              </a:r>
              <a:endParaRPr lang="nb-NO" sz="1400">
                <a:ea typeface="Abadi MT Condensed Light" charset="0"/>
                <a:cs typeface="Abadi MT Condensed Light" charset="0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DF09C6D-E333-113F-0775-575A4D5C7B69}"/>
              </a:ext>
            </a:extLst>
          </p:cNvPr>
          <p:cNvGrpSpPr/>
          <p:nvPr/>
        </p:nvGrpSpPr>
        <p:grpSpPr>
          <a:xfrm>
            <a:off x="6423128" y="5671799"/>
            <a:ext cx="6094562" cy="938512"/>
            <a:chOff x="5629498" y="5880372"/>
            <a:chExt cx="6094562" cy="93851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71FCFF5-03E1-656D-5162-2EE56897D291}"/>
                </a:ext>
              </a:extLst>
            </p:cNvPr>
            <p:cNvSpPr txBox="1"/>
            <p:nvPr/>
          </p:nvSpPr>
          <p:spPr>
            <a:xfrm>
              <a:off x="5629498" y="5880372"/>
              <a:ext cx="609456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nb-NO" sz="1800" err="1">
                  <a:solidFill>
                    <a:schemeClr val="accent1"/>
                  </a:solidFill>
                </a:rPr>
                <a:t>https</a:t>
              </a:r>
              <a:r>
                <a:rPr lang="nb-NO" sz="1800">
                  <a:solidFill>
                    <a:schemeClr val="accent1"/>
                  </a:solidFill>
                </a:rPr>
                <a:t>://</a:t>
              </a:r>
              <a:r>
                <a:rPr lang="nb-NO" err="1">
                  <a:solidFill>
                    <a:schemeClr val="accent1"/>
                  </a:solidFill>
                </a:rPr>
                <a:t>username@</a:t>
              </a:r>
              <a:r>
                <a:rPr lang="nb-NO" sz="1800" err="1">
                  <a:solidFill>
                    <a:schemeClr val="accent1"/>
                  </a:solidFill>
                </a:rPr>
                <a:t>en.wikipedia.org</a:t>
              </a:r>
              <a:r>
                <a:rPr lang="nb-NO" sz="1800">
                  <a:solidFill>
                    <a:schemeClr val="accent1"/>
                  </a:solidFill>
                </a:rPr>
                <a:t>/wiki/</a:t>
              </a:r>
              <a:r>
                <a:rPr lang="nb-NO" sz="1800" err="1">
                  <a:solidFill>
                    <a:schemeClr val="accent1"/>
                  </a:solidFill>
                </a:rPr>
                <a:t>URL#Syntax</a:t>
              </a:r>
              <a:endParaRPr lang="nb-NO" sz="1800">
                <a:solidFill>
                  <a:schemeClr val="accent1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017D868-4367-4160-44C0-83EC741B7292}"/>
                </a:ext>
              </a:extLst>
            </p:cNvPr>
            <p:cNvSpPr txBox="1"/>
            <p:nvPr/>
          </p:nvSpPr>
          <p:spPr>
            <a:xfrm>
              <a:off x="10025209" y="6494386"/>
              <a:ext cx="807451" cy="324498"/>
            </a:xfrm>
            <a:prstGeom prst="rect">
              <a:avLst/>
            </a:prstGeom>
            <a:noFill/>
          </p:spPr>
          <p:txBody>
            <a:bodyPr wrap="none" lIns="54000" tIns="54000" rIns="54000" bIns="54000" rtlCol="0">
              <a:spAutoFit/>
            </a:bodyPr>
            <a:lstStyle/>
            <a:p>
              <a:pPr algn="ctr">
                <a:spcBef>
                  <a:spcPts val="600"/>
                </a:spcBef>
                <a:spcAft>
                  <a:spcPts val="600"/>
                </a:spcAft>
              </a:pPr>
              <a:r>
                <a:rPr lang="nb-NO" sz="1400">
                  <a:ea typeface="Abadi MT Condensed Light" charset="0"/>
                  <a:cs typeface="Abadi MT Condensed Light" charset="0"/>
                </a:rPr>
                <a:t>Fragment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EB9EFB7C-FD91-A50E-9BE1-815E99A039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28933" y="6229445"/>
              <a:ext cx="0" cy="240366"/>
            </a:xfrm>
            <a:prstGeom prst="straightConnector1">
              <a:avLst/>
            </a:prstGeom>
            <a:ln w="38100">
              <a:solidFill>
                <a:schemeClr val="accent6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9501008-E304-C311-B4A4-3DC7A34F2960}"/>
                </a:ext>
              </a:extLst>
            </p:cNvPr>
            <p:cNvSpPr txBox="1"/>
            <p:nvPr/>
          </p:nvSpPr>
          <p:spPr>
            <a:xfrm>
              <a:off x="6514258" y="6494386"/>
              <a:ext cx="807451" cy="324498"/>
            </a:xfrm>
            <a:prstGeom prst="rect">
              <a:avLst/>
            </a:prstGeom>
            <a:noFill/>
          </p:spPr>
          <p:txBody>
            <a:bodyPr wrap="none" lIns="54000" tIns="54000" rIns="54000" bIns="54000" rtlCol="0">
              <a:spAutoFit/>
            </a:bodyPr>
            <a:lstStyle/>
            <a:p>
              <a:pPr algn="ctr">
                <a:spcBef>
                  <a:spcPts val="600"/>
                </a:spcBef>
                <a:spcAft>
                  <a:spcPts val="600"/>
                </a:spcAft>
              </a:pPr>
              <a:r>
                <a:rPr lang="nb-NO" sz="1400">
                  <a:ea typeface="Abadi MT Condensed Light" charset="0"/>
                  <a:cs typeface="Abadi MT Condensed Light" charset="0"/>
                </a:rPr>
                <a:t>Fragment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725A0C74-C808-4C63-6354-C8400D21F8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17982" y="6229445"/>
              <a:ext cx="0" cy="240366"/>
            </a:xfrm>
            <a:prstGeom prst="straightConnector1">
              <a:avLst/>
            </a:prstGeom>
            <a:ln w="38100">
              <a:solidFill>
                <a:schemeClr val="accent6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96465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648802-9F4C-BCE4-B924-2DF3458F3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err="1"/>
              <a:t>Request</a:t>
            </a:r>
            <a:r>
              <a:rPr lang="nb-NO"/>
              <a:t>/</a:t>
            </a:r>
            <a:r>
              <a:rPr lang="nb-NO" err="1"/>
              <a:t>Response</a:t>
            </a:r>
            <a:endParaRPr lang="nb-NO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BB22A2E-D519-01CE-1925-943EBDB4C3E1}"/>
              </a:ext>
            </a:extLst>
          </p:cNvPr>
          <p:cNvSpPr/>
          <p:nvPr/>
        </p:nvSpPr>
        <p:spPr>
          <a:xfrm>
            <a:off x="481119" y="1758139"/>
            <a:ext cx="596830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2000" err="1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curl</a:t>
            </a:r>
            <a:r>
              <a:rPr lang="nb-NO" sz="200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 http://</a:t>
            </a:r>
            <a:r>
              <a:rPr lang="nb-NO" sz="2000" err="1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www.bekk.no</a:t>
            </a:r>
            <a:r>
              <a:rPr lang="nb-NO" sz="200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/hvem-vi-er --head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E6BF99D-7938-81DE-5CDE-0452468B81F8}"/>
              </a:ext>
            </a:extLst>
          </p:cNvPr>
          <p:cNvSpPr/>
          <p:nvPr/>
        </p:nvSpPr>
        <p:spPr>
          <a:xfrm>
            <a:off x="5254907" y="2967731"/>
            <a:ext cx="6620718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2800"/>
              <a:t>HTTP/1.1 301 </a:t>
            </a:r>
            <a:r>
              <a:rPr lang="nb-NO" sz="2800" err="1"/>
              <a:t>Moved</a:t>
            </a:r>
            <a:r>
              <a:rPr lang="nb-NO" sz="2800"/>
              <a:t> </a:t>
            </a:r>
            <a:r>
              <a:rPr lang="nb-NO" sz="2800" err="1"/>
              <a:t>Permanently</a:t>
            </a:r>
            <a:br>
              <a:rPr lang="nb-NO" sz="2800"/>
            </a:br>
            <a:r>
              <a:rPr lang="nb-NO" sz="2800"/>
              <a:t>Date: Thu, 24 Jan 2019 07:08:54 GMT</a:t>
            </a:r>
            <a:br>
              <a:rPr lang="nb-NO" sz="2800"/>
            </a:br>
            <a:r>
              <a:rPr lang="nb-NO" sz="2800"/>
              <a:t>Content-Type: </a:t>
            </a:r>
            <a:r>
              <a:rPr lang="nb-NO" sz="2800" err="1"/>
              <a:t>text</a:t>
            </a:r>
            <a:r>
              <a:rPr lang="nb-NO" sz="2800"/>
              <a:t>/html</a:t>
            </a:r>
            <a:br>
              <a:rPr lang="nb-NO" sz="2800"/>
            </a:br>
            <a:r>
              <a:rPr lang="nb-NO" sz="2800"/>
              <a:t>Content-</a:t>
            </a:r>
            <a:r>
              <a:rPr lang="nb-NO" sz="2800" err="1"/>
              <a:t>Length</a:t>
            </a:r>
            <a:r>
              <a:rPr lang="nb-NO" sz="2800"/>
              <a:t>: 194</a:t>
            </a:r>
            <a:br>
              <a:rPr lang="nb-NO" sz="2800"/>
            </a:br>
            <a:r>
              <a:rPr lang="nb-NO" sz="2800"/>
              <a:t>Connection: </a:t>
            </a:r>
            <a:r>
              <a:rPr lang="nb-NO" sz="2800" err="1"/>
              <a:t>keep-alive</a:t>
            </a:r>
            <a:br>
              <a:rPr lang="nb-NO" sz="2800"/>
            </a:br>
            <a:r>
              <a:rPr lang="nb-NO" sz="2800"/>
              <a:t>Server: </a:t>
            </a:r>
            <a:r>
              <a:rPr lang="nb-NO" sz="2800" err="1"/>
              <a:t>nginx</a:t>
            </a:r>
            <a:r>
              <a:rPr lang="nb-NO" sz="2800"/>
              <a:t>/1.10.3 (</a:t>
            </a:r>
            <a:r>
              <a:rPr lang="nb-NO" sz="2800" err="1"/>
              <a:t>Ubuntu</a:t>
            </a:r>
            <a:r>
              <a:rPr lang="nb-NO" sz="2800"/>
              <a:t>)</a:t>
            </a:r>
            <a:br>
              <a:rPr lang="nb-NO" sz="2800"/>
            </a:br>
            <a:r>
              <a:rPr lang="nb-NO" sz="2800"/>
              <a:t>Location: </a:t>
            </a:r>
            <a:r>
              <a:rPr lang="nb-NO" sz="2800" err="1"/>
              <a:t>https</a:t>
            </a:r>
            <a:r>
              <a:rPr lang="nb-NO" sz="2800"/>
              <a:t>://</a:t>
            </a:r>
            <a:r>
              <a:rPr lang="nb-NO" sz="2800" err="1"/>
              <a:t>www.bekk.no</a:t>
            </a:r>
            <a:r>
              <a:rPr lang="nb-NO" sz="2800"/>
              <a:t>/hvem-vi-er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C792A2D-BFEE-81B2-1C31-1D793F62ACF3}"/>
              </a:ext>
            </a:extLst>
          </p:cNvPr>
          <p:cNvSpPr/>
          <p:nvPr/>
        </p:nvSpPr>
        <p:spPr>
          <a:xfrm>
            <a:off x="481119" y="2967730"/>
            <a:ext cx="5167328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2800"/>
              <a:t>GET /hvem-vi-er HTTP/1.1 </a:t>
            </a:r>
            <a:br>
              <a:rPr lang="nb-NO" sz="2800"/>
            </a:br>
            <a:r>
              <a:rPr lang="nb-NO" sz="2800"/>
              <a:t>Host: </a:t>
            </a:r>
            <a:r>
              <a:rPr lang="nb-NO" sz="2800">
                <a:hlinkClick r:id="rId3"/>
              </a:rPr>
              <a:t>www.bekk.no</a:t>
            </a:r>
            <a:endParaRPr lang="nb-NO" sz="2800"/>
          </a:p>
          <a:p>
            <a:r>
              <a:rPr lang="nb-NO" sz="2800"/>
              <a:t>User-Agent: </a:t>
            </a:r>
            <a:r>
              <a:rPr lang="nb-NO" sz="2800" err="1"/>
              <a:t>curl</a:t>
            </a:r>
            <a:r>
              <a:rPr lang="nb-NO" sz="2800"/>
              <a:t>/7.84.0</a:t>
            </a:r>
          </a:p>
          <a:p>
            <a:r>
              <a:rPr lang="nb-NO" sz="2800"/>
              <a:t>Accept: */*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125749-ABA4-09E8-D738-378F8754F1D6}"/>
              </a:ext>
            </a:extLst>
          </p:cNvPr>
          <p:cNvSpPr txBox="1"/>
          <p:nvPr/>
        </p:nvSpPr>
        <p:spPr>
          <a:xfrm>
            <a:off x="1546329" y="6227180"/>
            <a:ext cx="1671433" cy="478387"/>
          </a:xfrm>
          <a:prstGeom prst="rect">
            <a:avLst/>
          </a:prstGeom>
          <a:noFill/>
        </p:spPr>
        <p:txBody>
          <a:bodyPr wrap="square" lIns="54000" tIns="54000" rIns="54000" bIns="54000" rtlCol="0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nb-NO" sz="2400" err="1">
                <a:solidFill>
                  <a:schemeClr val="accent2"/>
                </a:solidFill>
                <a:ea typeface="Abadi MT Condensed Extra Bold" charset="0"/>
                <a:cs typeface="Abadi MT Condensed Extra Bold" charset="0"/>
              </a:rPr>
              <a:t>Request</a:t>
            </a:r>
            <a:endParaRPr lang="nb-NO" sz="2400">
              <a:solidFill>
                <a:schemeClr val="accent2"/>
              </a:solidFill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64942E-C21B-4D4B-16EA-F54E5BAFD5B1}"/>
              </a:ext>
            </a:extLst>
          </p:cNvPr>
          <p:cNvSpPr txBox="1"/>
          <p:nvPr/>
        </p:nvSpPr>
        <p:spPr>
          <a:xfrm>
            <a:off x="7206348" y="6227179"/>
            <a:ext cx="1671433" cy="478387"/>
          </a:xfrm>
          <a:prstGeom prst="rect">
            <a:avLst/>
          </a:prstGeom>
          <a:noFill/>
        </p:spPr>
        <p:txBody>
          <a:bodyPr wrap="square" lIns="54000" tIns="54000" rIns="54000" bIns="54000" rtlCol="0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nb-NO" sz="2400" err="1">
                <a:solidFill>
                  <a:schemeClr val="accent2"/>
                </a:solidFill>
                <a:ea typeface="Abadi MT Condensed Extra Bold" charset="0"/>
                <a:cs typeface="Abadi MT Condensed Extra Bold" charset="0"/>
              </a:rPr>
              <a:t>Response</a:t>
            </a:r>
            <a:endParaRPr lang="nb-NO" sz="2400">
              <a:solidFill>
                <a:schemeClr val="accent2"/>
              </a:solidFill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6DA1533-6C4F-6197-B9B6-82D1B89F3579}"/>
              </a:ext>
            </a:extLst>
          </p:cNvPr>
          <p:cNvSpPr txBox="1"/>
          <p:nvPr/>
        </p:nvSpPr>
        <p:spPr>
          <a:xfrm>
            <a:off x="224288" y="2796770"/>
            <a:ext cx="7936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>
                <a:solidFill>
                  <a:schemeClr val="accent6"/>
                </a:solidFill>
              </a:rPr>
              <a:t>Method</a:t>
            </a:r>
            <a:endParaRPr lang="nb-NO">
              <a:solidFill>
                <a:schemeClr val="accent6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66DEAEC-01C7-196C-7687-548FD9092BFF}"/>
              </a:ext>
            </a:extLst>
          </p:cNvPr>
          <p:cNvSpPr txBox="1"/>
          <p:nvPr/>
        </p:nvSpPr>
        <p:spPr>
          <a:xfrm>
            <a:off x="1828801" y="2796770"/>
            <a:ext cx="7936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err="1">
                <a:solidFill>
                  <a:schemeClr val="accent6"/>
                </a:solidFill>
              </a:rPr>
              <a:t>Path</a:t>
            </a:r>
            <a:endParaRPr lang="nb-NO">
              <a:solidFill>
                <a:schemeClr val="accent6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C64A1EF-016F-06CE-E7D4-44DF3CA15772}"/>
              </a:ext>
            </a:extLst>
          </p:cNvPr>
          <p:cNvSpPr txBox="1"/>
          <p:nvPr/>
        </p:nvSpPr>
        <p:spPr>
          <a:xfrm>
            <a:off x="3064783" y="2762815"/>
            <a:ext cx="13131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err="1">
                <a:solidFill>
                  <a:schemeClr val="accent6"/>
                </a:solidFill>
              </a:rPr>
              <a:t>Protocol</a:t>
            </a:r>
            <a:r>
              <a:rPr lang="nb-NO" sz="1200">
                <a:solidFill>
                  <a:schemeClr val="accent6"/>
                </a:solidFill>
              </a:rPr>
              <a:t> </a:t>
            </a:r>
            <a:r>
              <a:rPr lang="nb-NO" sz="1200" err="1">
                <a:solidFill>
                  <a:schemeClr val="accent6"/>
                </a:solidFill>
              </a:rPr>
              <a:t>version</a:t>
            </a:r>
            <a:endParaRPr lang="nb-NO">
              <a:solidFill>
                <a:schemeClr val="accent6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E839EE6-9325-ADF3-B38E-F374DD23CCC6}"/>
              </a:ext>
            </a:extLst>
          </p:cNvPr>
          <p:cNvSpPr txBox="1"/>
          <p:nvPr/>
        </p:nvSpPr>
        <p:spPr>
          <a:xfrm rot="5400000">
            <a:off x="4263314" y="4026627"/>
            <a:ext cx="13131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>
                <a:solidFill>
                  <a:schemeClr val="accent6"/>
                </a:solidFill>
              </a:rPr>
              <a:t>Headers</a:t>
            </a:r>
            <a:endParaRPr lang="nb-NO">
              <a:solidFill>
                <a:schemeClr val="accent6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A2B831B-9C09-C84E-D3D1-98A39155E125}"/>
              </a:ext>
            </a:extLst>
          </p:cNvPr>
          <p:cNvSpPr txBox="1"/>
          <p:nvPr/>
        </p:nvSpPr>
        <p:spPr>
          <a:xfrm>
            <a:off x="5281772" y="2762815"/>
            <a:ext cx="13131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err="1">
                <a:solidFill>
                  <a:schemeClr val="accent6"/>
                </a:solidFill>
              </a:rPr>
              <a:t>Protocol</a:t>
            </a:r>
            <a:r>
              <a:rPr lang="nb-NO" sz="1200">
                <a:solidFill>
                  <a:schemeClr val="accent6"/>
                </a:solidFill>
              </a:rPr>
              <a:t> </a:t>
            </a:r>
            <a:r>
              <a:rPr lang="nb-NO" sz="1200" err="1">
                <a:solidFill>
                  <a:schemeClr val="accent6"/>
                </a:solidFill>
              </a:rPr>
              <a:t>version</a:t>
            </a:r>
            <a:endParaRPr lang="nb-NO">
              <a:solidFill>
                <a:schemeClr val="accent6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0B588F5-C3ED-0CE9-CE9D-5E97244E7F79}"/>
              </a:ext>
            </a:extLst>
          </p:cNvPr>
          <p:cNvSpPr txBox="1"/>
          <p:nvPr/>
        </p:nvSpPr>
        <p:spPr>
          <a:xfrm>
            <a:off x="6739636" y="2762815"/>
            <a:ext cx="24121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>
                <a:solidFill>
                  <a:schemeClr val="accent6"/>
                </a:solidFill>
              </a:rPr>
              <a:t>Status </a:t>
            </a:r>
            <a:r>
              <a:rPr lang="nb-NO" sz="1200" err="1">
                <a:solidFill>
                  <a:schemeClr val="accent6"/>
                </a:solidFill>
              </a:rPr>
              <a:t>code</a:t>
            </a:r>
            <a:r>
              <a:rPr lang="nb-NO" sz="1200">
                <a:solidFill>
                  <a:schemeClr val="accent6"/>
                </a:solidFill>
              </a:rPr>
              <a:t> and </a:t>
            </a:r>
            <a:r>
              <a:rPr lang="nb-NO" sz="1200" err="1">
                <a:solidFill>
                  <a:schemeClr val="accent6"/>
                </a:solidFill>
              </a:rPr>
              <a:t>message</a:t>
            </a:r>
            <a:endParaRPr lang="nb-NO">
              <a:solidFill>
                <a:schemeClr val="accent6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E912CCF-D7CE-1A76-9131-B7B2491A3470}"/>
              </a:ext>
            </a:extLst>
          </p:cNvPr>
          <p:cNvSpPr txBox="1"/>
          <p:nvPr/>
        </p:nvSpPr>
        <p:spPr>
          <a:xfrm>
            <a:off x="481119" y="5014444"/>
            <a:ext cx="19860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>
                <a:solidFill>
                  <a:schemeClr val="accent6"/>
                </a:solidFill>
              </a:rPr>
              <a:t>(</a:t>
            </a:r>
            <a:r>
              <a:rPr lang="nb-NO" sz="1200" err="1">
                <a:solidFill>
                  <a:schemeClr val="accent6"/>
                </a:solidFill>
              </a:rPr>
              <a:t>Optional</a:t>
            </a:r>
            <a:r>
              <a:rPr lang="nb-NO" sz="1200">
                <a:solidFill>
                  <a:schemeClr val="accent6"/>
                </a:solidFill>
              </a:rPr>
              <a:t>) Body</a:t>
            </a:r>
            <a:endParaRPr lang="nb-NO">
              <a:solidFill>
                <a:schemeClr val="accent6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00C6810-4F4D-C90A-9288-8EA97F24E49E}"/>
              </a:ext>
            </a:extLst>
          </p:cNvPr>
          <p:cNvSpPr txBox="1"/>
          <p:nvPr/>
        </p:nvSpPr>
        <p:spPr>
          <a:xfrm>
            <a:off x="5220312" y="6215876"/>
            <a:ext cx="19860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>
                <a:solidFill>
                  <a:schemeClr val="accent6"/>
                </a:solidFill>
              </a:rPr>
              <a:t>(</a:t>
            </a:r>
            <a:r>
              <a:rPr lang="nb-NO" sz="1200" err="1">
                <a:solidFill>
                  <a:schemeClr val="accent6"/>
                </a:solidFill>
              </a:rPr>
              <a:t>Optional</a:t>
            </a:r>
            <a:r>
              <a:rPr lang="nb-NO" sz="1200">
                <a:solidFill>
                  <a:schemeClr val="accent6"/>
                </a:solidFill>
              </a:rPr>
              <a:t>) Body</a:t>
            </a:r>
            <a:endParaRPr lang="nb-NO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8781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 2013 - 20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6853</TotalTime>
  <Words>2976</Words>
  <Application>Microsoft Macintosh PowerPoint</Application>
  <PresentationFormat>Widescreen</PresentationFormat>
  <Paragraphs>493</Paragraphs>
  <Slides>40</Slides>
  <Notes>38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50" baseType="lpstr">
      <vt:lpstr>Abadi MT Condensed Extra Bold</vt:lpstr>
      <vt:lpstr>Arial</vt:lpstr>
      <vt:lpstr>Calibri</vt:lpstr>
      <vt:lpstr>Calibri Light</vt:lpstr>
      <vt:lpstr>Cambria Math</vt:lpstr>
      <vt:lpstr>Consolas</vt:lpstr>
      <vt:lpstr>DIN OT Light</vt:lpstr>
      <vt:lpstr>Inter</vt:lpstr>
      <vt:lpstr>Zapfino</vt:lpstr>
      <vt:lpstr>Office Theme</vt:lpstr>
      <vt:lpstr>Velkommen til Oppdrift Backend!</vt:lpstr>
      <vt:lpstr>Kursplan</vt:lpstr>
      <vt:lpstr>Hvem er vi?</vt:lpstr>
      <vt:lpstr>Litt om deg</vt:lpstr>
      <vt:lpstr>Hva er en Webserver?</vt:lpstr>
      <vt:lpstr>Men, hva er egentlig en web server?</vt:lpstr>
      <vt:lpstr>Middleware</vt:lpstr>
      <vt:lpstr>Uri</vt:lpstr>
      <vt:lpstr>Request/Response</vt:lpstr>
      <vt:lpstr>Method</vt:lpstr>
      <vt:lpstr>Response status codes</vt:lpstr>
      <vt:lpstr>Content-type (MIME-type)</vt:lpstr>
      <vt:lpstr>Content negotiation</vt:lpstr>
      <vt:lpstr>Request Content-Type</vt:lpstr>
      <vt:lpstr>Cookies</vt:lpstr>
      <vt:lpstr>Andre nevneverdige punkter</vt:lpstr>
      <vt:lpstr>Øvelse: En veldig enkel web-server</vt:lpstr>
      <vt:lpstr>OSI Network stack</vt:lpstr>
      <vt:lpstr>TCP/IP stack</vt:lpstr>
      <vt:lpstr>DNS</vt:lpstr>
      <vt:lpstr>HTTP flow</vt:lpstr>
      <vt:lpstr>Demo: Wireshark</vt:lpstr>
      <vt:lpstr>Arkitektur</vt:lpstr>
      <vt:lpstr>Hva er (software-)arkitektur?</vt:lpstr>
      <vt:lpstr>Noen begreper</vt:lpstr>
      <vt:lpstr>Spaghetti</vt:lpstr>
      <vt:lpstr>Noen prinsipper</vt:lpstr>
      <vt:lpstr>Felles for backend-arkitekturer</vt:lpstr>
      <vt:lpstr>Kvalitetskrav</vt:lpstr>
      <vt:lpstr>Hva med sky?</vt:lpstr>
      <vt:lpstr>Domain Driven Design</vt:lpstr>
      <vt:lpstr>Messaging</vt:lpstr>
      <vt:lpstr>N-Tier</vt:lpstr>
      <vt:lpstr>Vertical slicing</vt:lpstr>
      <vt:lpstr>Microservices</vt:lpstr>
      <vt:lpstr>Event driven</vt:lpstr>
      <vt:lpstr>CQRS</vt:lpstr>
      <vt:lpstr>Onion architecture</vt:lpstr>
      <vt:lpstr>Clean architecture</vt:lpstr>
      <vt:lpstr>Workshop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Middleware</dc:title>
  <dc:creator>Øyvind Skaar</dc:creator>
  <cp:lastModifiedBy>Øyvind Skaar</cp:lastModifiedBy>
  <cp:revision>57</cp:revision>
  <dcterms:created xsi:type="dcterms:W3CDTF">2022-12-13T20:30:11Z</dcterms:created>
  <dcterms:modified xsi:type="dcterms:W3CDTF">2023-03-11T15:06:22Z</dcterms:modified>
</cp:coreProperties>
</file>